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2" r:id="rId1"/>
  </p:sldMasterIdLst>
  <p:notesMasterIdLst>
    <p:notesMasterId r:id="rId31"/>
  </p:notesMasterIdLst>
  <p:handoutMasterIdLst>
    <p:handoutMasterId r:id="rId32"/>
  </p:handoutMasterIdLst>
  <p:sldIdLst>
    <p:sldId id="256" r:id="rId2"/>
    <p:sldId id="404" r:id="rId3"/>
    <p:sldId id="423" r:id="rId4"/>
    <p:sldId id="478" r:id="rId5"/>
    <p:sldId id="479" r:id="rId6"/>
    <p:sldId id="424" r:id="rId7"/>
    <p:sldId id="440" r:id="rId8"/>
    <p:sldId id="441" r:id="rId9"/>
    <p:sldId id="472" r:id="rId10"/>
    <p:sldId id="473" r:id="rId11"/>
    <p:sldId id="474" r:id="rId12"/>
    <p:sldId id="445" r:id="rId13"/>
    <p:sldId id="446" r:id="rId14"/>
    <p:sldId id="447" r:id="rId15"/>
    <p:sldId id="448" r:id="rId16"/>
    <p:sldId id="449" r:id="rId17"/>
    <p:sldId id="481" r:id="rId18"/>
    <p:sldId id="480" r:id="rId19"/>
    <p:sldId id="451" r:id="rId20"/>
    <p:sldId id="452" r:id="rId21"/>
    <p:sldId id="453" r:id="rId22"/>
    <p:sldId id="454" r:id="rId23"/>
    <p:sldId id="373" r:id="rId24"/>
    <p:sldId id="482" r:id="rId25"/>
    <p:sldId id="483" r:id="rId26"/>
    <p:sldId id="484" r:id="rId27"/>
    <p:sldId id="485" r:id="rId28"/>
    <p:sldId id="486" r:id="rId29"/>
    <p:sldId id="318" r:id="rId30"/>
  </p:sldIdLst>
  <p:sldSz cx="9144000" cy="5143500" type="screen16x9"/>
  <p:notesSz cx="6858000" cy="98742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070BD8-BC1E-9649-81FB-F587882D54F0}">
          <p14:sldIdLst>
            <p14:sldId id="256"/>
            <p14:sldId id="404"/>
            <p14:sldId id="423"/>
            <p14:sldId id="478"/>
            <p14:sldId id="479"/>
            <p14:sldId id="424"/>
            <p14:sldId id="440"/>
            <p14:sldId id="441"/>
            <p14:sldId id="472"/>
            <p14:sldId id="473"/>
            <p14:sldId id="474"/>
            <p14:sldId id="445"/>
            <p14:sldId id="446"/>
            <p14:sldId id="447"/>
            <p14:sldId id="448"/>
            <p14:sldId id="449"/>
            <p14:sldId id="481"/>
            <p14:sldId id="480"/>
            <p14:sldId id="451"/>
            <p14:sldId id="452"/>
            <p14:sldId id="453"/>
            <p14:sldId id="454"/>
            <p14:sldId id="373"/>
            <p14:sldId id="482"/>
            <p14:sldId id="483"/>
            <p14:sldId id="484"/>
            <p14:sldId id="485"/>
            <p14:sldId id="486"/>
            <p14:sldId id="31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15" userDrawn="1">
          <p15:clr>
            <a:srgbClr val="A4A3A4"/>
          </p15:clr>
        </p15:guide>
        <p15:guide id="2" pos="29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86416" autoAdjust="0"/>
  </p:normalViewPr>
  <p:slideViewPr>
    <p:cSldViewPr snapToGrid="0" snapToObjects="1" showGuides="1">
      <p:cViewPr varScale="1">
        <p:scale>
          <a:sx n="101" d="100"/>
          <a:sy n="101" d="100"/>
        </p:scale>
        <p:origin x="922" y="72"/>
      </p:cViewPr>
      <p:guideLst>
        <p:guide orient="horz" pos="1615"/>
        <p:guide pos="29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4" d="100"/>
          <a:sy n="64" d="100"/>
        </p:scale>
        <p:origin x="33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54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54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85989-1546-4DB7-A333-9BD4F291CAEA}" type="datetimeFigureOut">
              <a:rPr kumimoji="1" lang="ja-JP" altLang="en-US" smtClean="0"/>
              <a:t>2017/5/15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8825"/>
            <a:ext cx="2971800" cy="4954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9378825"/>
            <a:ext cx="2971800" cy="4954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34A9D-5F3F-40BD-824B-685F6EFEE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6114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31.png>
</file>

<file path=ppt/media/image32.jpeg>
</file>

<file path=ppt/media/image33.tiff>
</file>

<file path=ppt/media/image34.jpeg>
</file>

<file path=ppt/media/image35.jpeg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png>
</file>

<file path=ppt/media/image43.tiff>
</file>

<file path=ppt/media/image44.tiff>
</file>

<file path=ppt/media/image45.tiff>
</file>

<file path=ppt/media/image46.tiff>
</file>

<file path=ppt/media/image47.tiff>
</file>

<file path=ppt/media/image48.tiff>
</file>

<file path=ppt/media/image49.png>
</file>

<file path=ppt/media/image5.png>
</file>

<file path=ppt/media/image50.tiff>
</file>

<file path=ppt/media/image51.gif>
</file>

<file path=ppt/media/image52.tiff>
</file>

<file path=ppt/media/image53.tiff>
</file>

<file path=ppt/media/image54.tiff>
</file>

<file path=ppt/media/image55.tiff>
</file>

<file path=ppt/media/image56.tiff>
</file>

<file path=ppt/media/image57.tiff>
</file>

<file path=ppt/media/image58.tiff>
</file>

<file path=ppt/media/image59.tiff>
</file>

<file path=ppt/media/image6.png>
</file>

<file path=ppt/media/image60.tiff>
</file>

<file path=ppt/media/image61.tiff>
</file>

<file path=ppt/media/image62.tiff>
</file>

<file path=ppt/media/image63.tiff>
</file>

<file path=ppt/media/image64.tiff>
</file>

<file path=ppt/media/image65.tiff>
</file>

<file path=ppt/media/image66.tiff>
</file>

<file path=ppt/media/image67.tiff>
</file>

<file path=ppt/media/image68.tiff>
</file>

<file path=ppt/media/image69.tiff>
</file>

<file path=ppt/media/image7.png>
</file>

<file path=ppt/media/image70.tiff>
</file>

<file path=ppt/media/image71.tiff>
</file>

<file path=ppt/media/image72.tiff>
</file>

<file path=ppt/media/image73.tiff>
</file>

<file path=ppt/media/image74.tiff>
</file>

<file path=ppt/media/image75.tiff>
</file>

<file path=ppt/media/image76.tiff>
</file>

<file path=ppt/media/image77.tiff>
</file>

<file path=ppt/media/image78.tiff>
</file>

<file path=ppt/media/image79.tiff>
</file>

<file path=ppt/media/image8.png>
</file>

<file path=ppt/media/image80.tiff>
</file>

<file path=ppt/media/image81.png>
</file>

<file path=ppt/media/image82.gif>
</file>

<file path=ppt/media/image83.jpeg>
</file>

<file path=ppt/media/image84.png>
</file>

<file path=ppt/media/image85.png>
</file>

<file path=ppt/media/image86.png>
</file>

<file path=ppt/media/image87.png>
</file>

<file path=ppt/media/image88.jpeg>
</file>

<file path=ppt/media/image89.png>
</file>

<file path=ppt/media/image9.png>
</file>

<file path=ppt/media/image90.tiff>
</file>

<file path=ppt/media/image91.png>
</file>

<file path=ppt/media/image92.jpeg>
</file>

<file path=ppt/media/image93.png>
</file>

<file path=ppt/media/image94.png>
</file>

<file path=ppt/media/image95.jpeg>
</file>

<file path=ppt/media/image9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513DF-3BE3-B349-90EE-2C5D281B0BD3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113" y="741363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690269"/>
            <a:ext cx="5486400" cy="4443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718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378824"/>
            <a:ext cx="29718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65158-EAA1-364E-8289-C6CA3BB875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43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3" y="741363"/>
            <a:ext cx="6581775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65158-EAA1-364E-8289-C6CA3BB875F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03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65158-EAA1-364E-8289-C6CA3BB875F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70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This is where</a:t>
            </a:r>
            <a:r>
              <a:rPr lang="en-US" altLang="zh-CN" baseline="0" dirty="0" smtClean="0"/>
              <a:t> W3C is good at and has a lot of treasures of legacy, e.g. semantics, web APIs…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7793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Work at the meta data level, decoupled from</a:t>
            </a:r>
            <a:r>
              <a:rPr lang="en-US" altLang="zh-CN" baseline="0" dirty="0" smtClean="0"/>
              <a:t> specific implementations, simple but powerful descriptive capabilities to enable cross-platform interoperability.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878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65158-EAA1-364E-8289-C6CA3BB875F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65158-EAA1-364E-8289-C6CA3BB875F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28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3" y="741363"/>
            <a:ext cx="6581775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Image:</a:t>
            </a:r>
            <a:r>
              <a:rPr lang="en-US" baseline="0" dirty="0" smtClean="0"/>
              <a:t> show human to human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65158-EAA1-364E-8289-C6CA3BB875F7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63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ireframeOverlay-Hom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3973"/>
          <a:stretch>
            <a:fillRect/>
          </a:stretch>
        </p:blipFill>
        <p:spPr>
          <a:xfrm>
            <a:off x="179294" y="887506"/>
            <a:ext cx="8787384" cy="395754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7514" y="1626253"/>
            <a:ext cx="8307387" cy="1214438"/>
          </a:xfrm>
        </p:spPr>
        <p:txBody>
          <a:bodyPr/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7514" y="2857500"/>
            <a:ext cx="8307387" cy="564777"/>
          </a:xfrm>
        </p:spPr>
        <p:txBody>
          <a:bodyPr>
            <a:normAutofit/>
          </a:bodyPr>
          <a:lstStyle>
            <a:lvl1pPr marL="0" indent="0" algn="ctr">
              <a:spcBef>
                <a:spcPts val="225"/>
              </a:spcBef>
              <a:buNone/>
              <a:defRPr sz="135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914400"/>
            <a:ext cx="533400" cy="273844"/>
          </a:xfrm>
        </p:spPr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wireframeOverlay-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884682"/>
            <a:ext cx="8787384" cy="1080527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60" y="1100137"/>
            <a:ext cx="8308039" cy="846324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07224" y="1967472"/>
            <a:ext cx="4717676" cy="287346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214" y="2077640"/>
            <a:ext cx="3429093" cy="2682619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wireframeOverlay-PCVertic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23309"/>
          <a:stretch>
            <a:fillRect/>
          </a:stretch>
        </p:blipFill>
        <p:spPr>
          <a:xfrm>
            <a:off x="182881" y="884682"/>
            <a:ext cx="5133975" cy="395626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60" y="1260661"/>
            <a:ext cx="4313891" cy="871538"/>
          </a:xfrm>
        </p:spPr>
        <p:txBody>
          <a:bodyPr anchor="b"/>
          <a:lstStyle>
            <a:lvl1pPr algn="l"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860" y="2127997"/>
            <a:ext cx="4313891" cy="2561876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5298141" y="877421"/>
            <a:ext cx="3671047" cy="3957066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182880" y="877420"/>
            <a:ext cx="8787384" cy="158003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60" y="2496951"/>
            <a:ext cx="8346141" cy="760599"/>
          </a:xfrm>
        </p:spPr>
        <p:txBody>
          <a:bodyPr anchor="b"/>
          <a:lstStyle>
            <a:lvl1pPr algn="l">
              <a:defRPr sz="27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860" y="3257550"/>
            <a:ext cx="8346141" cy="1432322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3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82880" y="2460811"/>
            <a:ext cx="8787384" cy="2380937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wireframeOverlay-PCVertica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23309"/>
          <a:stretch>
            <a:fillRect/>
          </a:stretch>
        </p:blipFill>
        <p:spPr>
          <a:xfrm>
            <a:off x="3835213" y="884682"/>
            <a:ext cx="5133975" cy="395626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1" y="1260661"/>
            <a:ext cx="4313891" cy="871538"/>
          </a:xfrm>
        </p:spPr>
        <p:txBody>
          <a:bodyPr anchor="b"/>
          <a:lstStyle>
            <a:lvl1pPr algn="l"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01" y="2127997"/>
            <a:ext cx="4313891" cy="2561876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182881" y="884682"/>
            <a:ext cx="3671047" cy="1653989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2015983" y="2537460"/>
            <a:ext cx="1837944" cy="23042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182880" y="2537460"/>
            <a:ext cx="1837944" cy="23042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914400"/>
            <a:ext cx="533400" cy="273844"/>
          </a:xfrm>
        </p:spPr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ireframeOverlay-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884682"/>
            <a:ext cx="8787384" cy="1080527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ireframeOverlay-VerticalTC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3650"/>
          <a:stretch>
            <a:fillRect/>
          </a:stretch>
        </p:blipFill>
        <p:spPr>
          <a:xfrm>
            <a:off x="7445188" y="883597"/>
            <a:ext cx="1524000" cy="395650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40705" y="1048870"/>
            <a:ext cx="1447800" cy="3637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7514" y="1048870"/>
            <a:ext cx="6669087" cy="3637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2880" y="884682"/>
            <a:ext cx="8787384" cy="3957066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pic>
        <p:nvPicPr>
          <p:cNvPr id="6" name="Picture 5" descr="DirectionalButtons-LeftOnlyOnl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489" y="403623"/>
            <a:ext cx="752475" cy="26431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xfrm>
            <a:off x="8883051" y="4550196"/>
            <a:ext cx="237191" cy="225029"/>
          </a:xfrm>
          <a:prstGeom prst="rect">
            <a:avLst/>
          </a:prstGeom>
        </p:spPr>
        <p:txBody>
          <a:bodyPr wrap="squar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908704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926" y="1721877"/>
            <a:ext cx="8308975" cy="296442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80832" y="4813509"/>
            <a:ext cx="533400" cy="19857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76FF339-C289-BD4E-BE3A-0EFF8D97C3C0}" type="slidenum">
              <a:rPr lang="en-US" smtClean="0"/>
              <a:pPr/>
              <a:t>‹#›</a:t>
            </a:fld>
            <a:r>
              <a:rPr lang="en-US" dirty="0" smtClean="0"/>
              <a:t>/31</a:t>
            </a:r>
            <a:endParaRPr 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>
                <a:schemeClr val="bg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>
                <a:schemeClr val="bg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ireframeOverlay-SectionH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91875"/>
          <a:stretch>
            <a:fillRect/>
          </a:stretch>
        </p:blipFill>
        <p:spPr>
          <a:xfrm>
            <a:off x="182881" y="884682"/>
            <a:ext cx="8785105" cy="395706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571750"/>
            <a:ext cx="6591300" cy="1028700"/>
          </a:xfrm>
        </p:spPr>
        <p:txBody>
          <a:bodyPr anchor="b" anchorCtr="0"/>
          <a:lstStyle>
            <a:lvl1pPr algn="r">
              <a:defRPr sz="3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3600450"/>
            <a:ext cx="6591300" cy="800101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225"/>
              </a:spcBef>
              <a:buNone/>
              <a:defRPr sz="135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reframeOverlay-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884682"/>
            <a:ext cx="8787384" cy="1080527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6859" y="2077641"/>
            <a:ext cx="3840480" cy="2598574"/>
          </a:xfrm>
        </p:spPr>
        <p:txBody>
          <a:bodyPr>
            <a:normAutofit/>
          </a:bodyPr>
          <a:lstStyle>
            <a:lvl1pPr>
              <a:spcBef>
                <a:spcPts val="1350"/>
              </a:spcBef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3214" y="2077641"/>
            <a:ext cx="3840480" cy="2598574"/>
          </a:xfrm>
        </p:spPr>
        <p:txBody>
          <a:bodyPr>
            <a:normAutofit/>
          </a:bodyPr>
          <a:lstStyle>
            <a:lvl1pPr>
              <a:spcBef>
                <a:spcPts val="1350"/>
              </a:spcBef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6859" y="2006974"/>
            <a:ext cx="3840480" cy="484094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225"/>
              </a:spcBef>
              <a:buNone/>
              <a:defRPr sz="1800" b="0">
                <a:solidFill>
                  <a:schemeClr val="bg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859" y="2480982"/>
            <a:ext cx="3840480" cy="2194322"/>
          </a:xfrm>
        </p:spPr>
        <p:txBody>
          <a:bodyPr>
            <a:normAutofit/>
          </a:bodyPr>
          <a:lstStyle>
            <a:lvl1pPr>
              <a:spcBef>
                <a:spcPts val="1350"/>
              </a:spcBef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3752" y="2006974"/>
            <a:ext cx="3840480" cy="484094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225"/>
              </a:spcBef>
              <a:buNone/>
              <a:defRPr sz="1800" b="0">
                <a:solidFill>
                  <a:schemeClr val="bg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3752" y="2480982"/>
            <a:ext cx="3840480" cy="2194322"/>
          </a:xfrm>
        </p:spPr>
        <p:txBody>
          <a:bodyPr>
            <a:normAutofit/>
          </a:bodyPr>
          <a:lstStyle>
            <a:lvl1pPr>
              <a:spcBef>
                <a:spcPts val="1350"/>
              </a:spcBef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ireframeOverlay-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884682"/>
            <a:ext cx="8787384" cy="7578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reframeOverlay-ContentCap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35871"/>
          <a:stretch>
            <a:fillRect/>
          </a:stretch>
        </p:blipFill>
        <p:spPr>
          <a:xfrm>
            <a:off x="182880" y="884682"/>
            <a:ext cx="4228522" cy="3955528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0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60" y="1260661"/>
            <a:ext cx="3697941" cy="871538"/>
          </a:xfrm>
        </p:spPr>
        <p:txBody>
          <a:bodyPr anchor="b"/>
          <a:lstStyle>
            <a:lvl1pPr algn="l"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2342" y="1200151"/>
            <a:ext cx="4101353" cy="34897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860" y="2127997"/>
            <a:ext cx="3697941" cy="256187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 algn="l" defTabSz="685800" rtl="0" eaLnBrk="1" latinLnBrk="0" hangingPunct="1">
              <a:lnSpc>
                <a:spcPct val="110000"/>
              </a:lnSpc>
              <a:spcBef>
                <a:spcPts val="15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wireframeOverlay-Content.png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79294" y="884682"/>
            <a:ext cx="8787384" cy="75782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/>
              </a:gs>
            </a:gsLst>
            <a:lin ang="5400000" scaled="0"/>
          </a:gra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926" y="1721879"/>
            <a:ext cx="8308975" cy="294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0106" y="4840941"/>
            <a:ext cx="2398059" cy="171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976" y="4840941"/>
            <a:ext cx="3657600" cy="171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914400"/>
            <a:ext cx="533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E76FF339-C289-BD4E-BE3A-0EFF8D97C3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HomeButton.png">
            <a:hlinkClick r:id="" action="ppaction://hlinkshowjump?jump=firstslide"/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52450" y="394587"/>
            <a:ext cx="457200" cy="264319"/>
          </a:xfrm>
          <a:prstGeom prst="rect">
            <a:avLst/>
          </a:prstGeom>
        </p:spPr>
      </p:pic>
      <p:pic>
        <p:nvPicPr>
          <p:cNvPr id="9" name="Picture 8" descr="w3c_home_nb-transparent.png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7695768" y="312469"/>
            <a:ext cx="1029133" cy="4270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7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spcBef>
          <a:spcPts val="1500"/>
        </a:spcBef>
        <a:buClr>
          <a:schemeClr val="tx1">
            <a:lumMod val="50000"/>
            <a:lumOff val="50000"/>
          </a:schemeClr>
        </a:buClr>
        <a:buSzPct val="70000"/>
        <a:buFont typeface="Wingdings" pitchFamily="2" charset="2"/>
        <a:buChar char="l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spcBef>
          <a:spcPts val="450"/>
        </a:spcBef>
        <a:buClr>
          <a:schemeClr val="tx1">
            <a:lumMod val="85000"/>
            <a:lumOff val="15000"/>
          </a:schemeClr>
        </a:buClr>
        <a:buSzPct val="70000"/>
        <a:buFont typeface="Wingdings" pitchFamily="2" charset="2"/>
        <a:buChar char="l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spcBef>
          <a:spcPts val="450"/>
        </a:spcBef>
        <a:buClr>
          <a:schemeClr val="tx1">
            <a:lumMod val="50000"/>
            <a:lumOff val="50000"/>
          </a:schemeClr>
        </a:buClr>
        <a:buSzPct val="70000"/>
        <a:buFont typeface="Wingdings" pitchFamily="2" charset="2"/>
        <a:buChar char="l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spcBef>
          <a:spcPts val="450"/>
        </a:spcBef>
        <a:buClr>
          <a:schemeClr val="tx1">
            <a:lumMod val="85000"/>
            <a:lumOff val="15000"/>
          </a:schemeClr>
        </a:buClr>
        <a:buSzPct val="70000"/>
        <a:buFont typeface="Wingdings" pitchFamily="2" charset="2"/>
        <a:buChar char="l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spcBef>
          <a:spcPts val="450"/>
        </a:spcBef>
        <a:buClr>
          <a:schemeClr val="tx1">
            <a:lumMod val="50000"/>
            <a:lumOff val="50000"/>
          </a:schemeClr>
        </a:buClr>
        <a:buSzPct val="70000"/>
        <a:buFont typeface="Wingdings" pitchFamily="2" charset="2"/>
        <a:buChar char="l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3c.github.io/wot-scripting-api/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oT/IG/wiki/Roadmap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2016/12/wot-wg-2016.html" TargetMode="External"/><Relationship Id="rId2" Type="http://schemas.openxmlformats.org/officeDocument/2006/relationships/hyperlink" Target="https://www.w3.org/2016/07/wot-ig-charter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gif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3c.github.io/wot-architecture/" TargetMode="External"/><Relationship Id="rId3" Type="http://schemas.openxmlformats.org/officeDocument/2006/relationships/hyperlink" Target="https://lists.w3.org/Archives/Public/public-wot-ig/" TargetMode="External"/><Relationship Id="rId7" Type="http://schemas.openxmlformats.org/officeDocument/2006/relationships/hyperlink" Target="https://github.com/w3c/wot" TargetMode="External"/><Relationship Id="rId2" Type="http://schemas.openxmlformats.org/officeDocument/2006/relationships/hyperlink" Target="https://www.w3.org/WoT/I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.org/WoT/IG/wiki/Main_Page" TargetMode="External"/><Relationship Id="rId11" Type="http://schemas.openxmlformats.org/officeDocument/2006/relationships/hyperlink" Target="https://w3c.github.io/wot-binding-templates/" TargetMode="External"/><Relationship Id="rId5" Type="http://schemas.openxmlformats.org/officeDocument/2006/relationships/hyperlink" Target="https://www.w3.org/2016/12/wot-wg-2016.html" TargetMode="External"/><Relationship Id="rId10" Type="http://schemas.openxmlformats.org/officeDocument/2006/relationships/hyperlink" Target="https://w3c.github.io/wot-scripting-api/" TargetMode="External"/><Relationship Id="rId4" Type="http://schemas.openxmlformats.org/officeDocument/2006/relationships/hyperlink" Target="https://www.w3.org/WoT/WG/" TargetMode="External"/><Relationship Id="rId9" Type="http://schemas.openxmlformats.org/officeDocument/2006/relationships/hyperlink" Target="https://w3c.github.io/wot-thing-description/" TargetMode="External"/></Relationships>
</file>

<file path=ppt/slides/_rels/slide2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52.tiff"/><Relationship Id="rId21" Type="http://schemas.openxmlformats.org/officeDocument/2006/relationships/image" Target="../media/image47.tiff"/><Relationship Id="rId34" Type="http://schemas.openxmlformats.org/officeDocument/2006/relationships/image" Target="../media/image60.tiff"/><Relationship Id="rId42" Type="http://schemas.openxmlformats.org/officeDocument/2006/relationships/image" Target="../media/image68.tiff"/><Relationship Id="rId47" Type="http://schemas.openxmlformats.org/officeDocument/2006/relationships/image" Target="../media/image73.tiff"/><Relationship Id="rId50" Type="http://schemas.openxmlformats.org/officeDocument/2006/relationships/image" Target="../media/image76.tiff"/><Relationship Id="rId55" Type="http://schemas.openxmlformats.org/officeDocument/2006/relationships/image" Target="../media/image81.png"/><Relationship Id="rId63" Type="http://schemas.openxmlformats.org/officeDocument/2006/relationships/image" Target="../media/image89.png"/><Relationship Id="rId7" Type="http://schemas.openxmlformats.org/officeDocument/2006/relationships/image" Target="../media/image33.tif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42.png"/><Relationship Id="rId29" Type="http://schemas.openxmlformats.org/officeDocument/2006/relationships/image" Target="../media/image55.tiff"/><Relationship Id="rId11" Type="http://schemas.openxmlformats.org/officeDocument/2006/relationships/image" Target="../media/image37.tiff"/><Relationship Id="rId24" Type="http://schemas.openxmlformats.org/officeDocument/2006/relationships/image" Target="../media/image50.tiff"/><Relationship Id="rId32" Type="http://schemas.openxmlformats.org/officeDocument/2006/relationships/image" Target="../media/image58.tiff"/><Relationship Id="rId37" Type="http://schemas.openxmlformats.org/officeDocument/2006/relationships/image" Target="../media/image63.tiff"/><Relationship Id="rId40" Type="http://schemas.openxmlformats.org/officeDocument/2006/relationships/image" Target="../media/image66.tiff"/><Relationship Id="rId45" Type="http://schemas.openxmlformats.org/officeDocument/2006/relationships/image" Target="../media/image71.tiff"/><Relationship Id="rId53" Type="http://schemas.openxmlformats.org/officeDocument/2006/relationships/image" Target="../media/image79.tiff"/><Relationship Id="rId58" Type="http://schemas.openxmlformats.org/officeDocument/2006/relationships/image" Target="../media/image84.png"/><Relationship Id="rId5" Type="http://schemas.openxmlformats.org/officeDocument/2006/relationships/image" Target="../media/image31.png"/><Relationship Id="rId61" Type="http://schemas.openxmlformats.org/officeDocument/2006/relationships/image" Target="../media/image87.png"/><Relationship Id="rId19" Type="http://schemas.openxmlformats.org/officeDocument/2006/relationships/image" Target="../media/image45.tiff"/><Relationship Id="rId14" Type="http://schemas.openxmlformats.org/officeDocument/2006/relationships/image" Target="../media/image40.tiff"/><Relationship Id="rId22" Type="http://schemas.openxmlformats.org/officeDocument/2006/relationships/image" Target="../media/image48.tiff"/><Relationship Id="rId27" Type="http://schemas.openxmlformats.org/officeDocument/2006/relationships/image" Target="../media/image53.tiff"/><Relationship Id="rId30" Type="http://schemas.openxmlformats.org/officeDocument/2006/relationships/image" Target="../media/image56.tiff"/><Relationship Id="rId35" Type="http://schemas.openxmlformats.org/officeDocument/2006/relationships/image" Target="../media/image61.tiff"/><Relationship Id="rId43" Type="http://schemas.openxmlformats.org/officeDocument/2006/relationships/image" Target="../media/image69.tiff"/><Relationship Id="rId48" Type="http://schemas.openxmlformats.org/officeDocument/2006/relationships/image" Target="../media/image74.tiff"/><Relationship Id="rId56" Type="http://schemas.openxmlformats.org/officeDocument/2006/relationships/image" Target="../media/image82.gif"/><Relationship Id="rId64" Type="http://schemas.openxmlformats.org/officeDocument/2006/relationships/image" Target="../media/image90.tiff"/><Relationship Id="rId8" Type="http://schemas.openxmlformats.org/officeDocument/2006/relationships/image" Target="../media/image34.jpeg"/><Relationship Id="rId51" Type="http://schemas.openxmlformats.org/officeDocument/2006/relationships/image" Target="../media/image77.tiff"/><Relationship Id="rId3" Type="http://schemas.openxmlformats.org/officeDocument/2006/relationships/image" Target="../media/image29.tiff"/><Relationship Id="rId12" Type="http://schemas.openxmlformats.org/officeDocument/2006/relationships/image" Target="../media/image38.tiff"/><Relationship Id="rId17" Type="http://schemas.openxmlformats.org/officeDocument/2006/relationships/image" Target="../media/image43.tiff"/><Relationship Id="rId25" Type="http://schemas.openxmlformats.org/officeDocument/2006/relationships/image" Target="../media/image51.gif"/><Relationship Id="rId33" Type="http://schemas.openxmlformats.org/officeDocument/2006/relationships/image" Target="../media/image59.tiff"/><Relationship Id="rId38" Type="http://schemas.openxmlformats.org/officeDocument/2006/relationships/image" Target="../media/image64.tiff"/><Relationship Id="rId46" Type="http://schemas.openxmlformats.org/officeDocument/2006/relationships/image" Target="../media/image72.tiff"/><Relationship Id="rId59" Type="http://schemas.openxmlformats.org/officeDocument/2006/relationships/image" Target="../media/image85.png"/><Relationship Id="rId20" Type="http://schemas.openxmlformats.org/officeDocument/2006/relationships/image" Target="../media/image46.tiff"/><Relationship Id="rId41" Type="http://schemas.openxmlformats.org/officeDocument/2006/relationships/image" Target="../media/image67.tiff"/><Relationship Id="rId54" Type="http://schemas.openxmlformats.org/officeDocument/2006/relationships/image" Target="../media/image80.tiff"/><Relationship Id="rId62" Type="http://schemas.openxmlformats.org/officeDocument/2006/relationships/image" Target="../media/image8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eg"/><Relationship Id="rId15" Type="http://schemas.openxmlformats.org/officeDocument/2006/relationships/image" Target="../media/image41.tiff"/><Relationship Id="rId23" Type="http://schemas.openxmlformats.org/officeDocument/2006/relationships/image" Target="../media/image49.png"/><Relationship Id="rId28" Type="http://schemas.openxmlformats.org/officeDocument/2006/relationships/image" Target="../media/image54.tiff"/><Relationship Id="rId36" Type="http://schemas.openxmlformats.org/officeDocument/2006/relationships/image" Target="../media/image62.tiff"/><Relationship Id="rId49" Type="http://schemas.openxmlformats.org/officeDocument/2006/relationships/image" Target="../media/image75.tiff"/><Relationship Id="rId57" Type="http://schemas.openxmlformats.org/officeDocument/2006/relationships/image" Target="../media/image83.jpeg"/><Relationship Id="rId10" Type="http://schemas.openxmlformats.org/officeDocument/2006/relationships/image" Target="../media/image36.tiff"/><Relationship Id="rId31" Type="http://schemas.openxmlformats.org/officeDocument/2006/relationships/image" Target="../media/image57.tiff"/><Relationship Id="rId44" Type="http://schemas.openxmlformats.org/officeDocument/2006/relationships/image" Target="../media/image70.tiff"/><Relationship Id="rId52" Type="http://schemas.openxmlformats.org/officeDocument/2006/relationships/image" Target="../media/image78.tiff"/><Relationship Id="rId60" Type="http://schemas.openxmlformats.org/officeDocument/2006/relationships/image" Target="../media/image86.png"/><Relationship Id="rId65" Type="http://schemas.openxmlformats.org/officeDocument/2006/relationships/image" Target="../media/image91.png"/><Relationship Id="rId4" Type="http://schemas.openxmlformats.org/officeDocument/2006/relationships/image" Target="../media/image30.png"/><Relationship Id="rId9" Type="http://schemas.openxmlformats.org/officeDocument/2006/relationships/image" Target="../media/image35.jpeg"/><Relationship Id="rId13" Type="http://schemas.openxmlformats.org/officeDocument/2006/relationships/image" Target="../media/image39.tiff"/><Relationship Id="rId18" Type="http://schemas.openxmlformats.org/officeDocument/2006/relationships/image" Target="../media/image44.tiff"/><Relationship Id="rId39" Type="http://schemas.openxmlformats.org/officeDocument/2006/relationships/image" Target="../media/image65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jpeg"/><Relationship Id="rId2" Type="http://schemas.openxmlformats.org/officeDocument/2006/relationships/image" Target="../media/image9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5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3c.github.io/wot-thing-description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905" y="1708241"/>
            <a:ext cx="8125615" cy="1166037"/>
          </a:xfrm>
        </p:spPr>
        <p:txBody>
          <a:bodyPr/>
          <a:lstStyle/>
          <a:p>
            <a:r>
              <a:rPr lang="en-US" altLang="ja-JP" sz="3200" dirty="0" smtClean="0"/>
              <a:t>W3C WoT in a nutshell</a:t>
            </a:r>
            <a:br>
              <a:rPr lang="en-US" altLang="ja-JP" sz="3200" dirty="0" smtClean="0"/>
            </a:br>
            <a:endParaRPr lang="en-US" sz="2400" i="1" dirty="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244" y="3389376"/>
            <a:ext cx="8371276" cy="1251531"/>
          </a:xfrm>
        </p:spPr>
        <p:txBody>
          <a:bodyPr>
            <a:normAutofit/>
          </a:bodyPr>
          <a:lstStyle/>
          <a:p>
            <a:r>
              <a:rPr lang="en-US" altLang="ja-JP" sz="2100" dirty="0" smtClean="0"/>
              <a:t>Yongjing Zhang (zhangyongjing@Huawei.com)</a:t>
            </a:r>
          </a:p>
          <a:p>
            <a:r>
              <a:rPr lang="en-US" altLang="ja-JP" sz="2100" dirty="0" smtClean="0"/>
              <a:t>W3C WoT IG Co-chair</a:t>
            </a:r>
            <a:endParaRPr lang="en-US" sz="2100" dirty="0"/>
          </a:p>
          <a:p>
            <a:r>
              <a:rPr lang="en-US" sz="2100" dirty="0" smtClean="0"/>
              <a:t>24 May 2017, oneM2M Industry Day @ </a:t>
            </a:r>
            <a:r>
              <a:rPr lang="en-US" altLang="zh-CN" sz="2100" dirty="0" smtClean="0"/>
              <a:t>TP#29</a:t>
            </a:r>
            <a:endParaRPr lang="en-US" sz="2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/>
        </p:nvSpPr>
        <p:spPr>
          <a:xfrm>
            <a:off x="1493658" y="-2405187"/>
            <a:ext cx="6156684" cy="1468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</a:t>
            </a:r>
            <a:r>
              <a:rPr lang="de-DE" sz="1200" dirty="0" err="1">
                <a:solidFill>
                  <a:srgbClr val="FF9900"/>
                </a:solidFill>
                <a:latin typeface="Consolas"/>
              </a:rPr>
              <a:t>context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"http://w3c.github.io/wot/w3c-wot-td-context.jsonld"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"http://example.org/actuator#"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"Thing"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MyLEDThing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base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"coap://myled.example.com:5683/"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security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cat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4A7B7C"/>
                </a:solidFill>
                <a:latin typeface="Consolas"/>
              </a:rPr>
              <a:t>token:jwt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alg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"HS256"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as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"https://authority-issuing.example.org"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"interactions"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"Property"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domain:onOffStatus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status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boolean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writable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true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pwr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"http://mytemp.example.com:8080/status"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fadeIn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              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domain:fadeOut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fadeOut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"Event"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domain:alert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criticalCondition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string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ev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}</a:t>
            </a:r>
            <a:endParaRPr lang="de-CH" sz="12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Geschweifte Klammer rechts 3"/>
          <p:cNvSpPr/>
          <p:nvPr/>
        </p:nvSpPr>
        <p:spPr>
          <a:xfrm>
            <a:off x="6516216" y="303498"/>
            <a:ext cx="162018" cy="275430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Geschweifte Klammer rechts 6"/>
          <p:cNvSpPr/>
          <p:nvPr/>
        </p:nvSpPr>
        <p:spPr>
          <a:xfrm>
            <a:off x="6516216" y="3219822"/>
            <a:ext cx="162018" cy="1998222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feld 8"/>
          <p:cNvSpPr txBox="1"/>
          <p:nvPr/>
        </p:nvSpPr>
        <p:spPr>
          <a:xfrm>
            <a:off x="6685378" y="1507526"/>
            <a:ext cx="10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Property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6732241" y="4045808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Action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1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07407E-6 L 0 -1.367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  <p:bldP spid="7" grpId="0" animBg="1"/>
      <p:bldP spid="9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/>
        </p:nvSpPr>
        <p:spPr>
          <a:xfrm>
            <a:off x="1493658" y="-9439815"/>
            <a:ext cx="6156684" cy="1468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</a:t>
            </a:r>
            <a:r>
              <a:rPr lang="de-DE" sz="1200" dirty="0" err="1">
                <a:solidFill>
                  <a:srgbClr val="FF9900"/>
                </a:solidFill>
                <a:latin typeface="Consolas"/>
              </a:rPr>
              <a:t>context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"http://w3c.github.io/wot/w3c-wot-td-context.jsonld"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"http://example.org/actuator#"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"Thing"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MyLEDThing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base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"coap://myled.example.com:5683/"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security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cat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4A7B7C"/>
                </a:solidFill>
                <a:latin typeface="Consolas"/>
              </a:rPr>
              <a:t>token:jwt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alg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"HS256"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as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"https://authority-issuing.example.org"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"interactions"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"Property"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domain:onOffStatus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status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boolean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writable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true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pwr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"http://mytemp.example.com:8080/status"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fadeIn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              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domain:fadeOut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fadeOut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"Event"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domain:alert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criticalCondition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string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ev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}</a:t>
            </a:r>
            <a:endParaRPr lang="de-CH" sz="12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Geschweifte Klammer rechts 6"/>
          <p:cNvSpPr/>
          <p:nvPr/>
        </p:nvSpPr>
        <p:spPr>
          <a:xfrm>
            <a:off x="6516216" y="2787774"/>
            <a:ext cx="162018" cy="178219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extfeld 10"/>
          <p:cNvSpPr txBox="1"/>
          <p:nvPr/>
        </p:nvSpPr>
        <p:spPr>
          <a:xfrm>
            <a:off x="6732241" y="3505749"/>
            <a:ext cx="1301959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</a:t>
            </a:r>
            <a:br>
              <a:rPr lang="en-US" dirty="0"/>
            </a:br>
            <a:r>
              <a:rPr lang="en-US" sz="1050" dirty="0"/>
              <a:t>(under construction,</a:t>
            </a:r>
            <a:br>
              <a:rPr lang="en-US" sz="1050" dirty="0"/>
            </a:br>
            <a:r>
              <a:rPr lang="en-US" sz="1050" dirty="0"/>
              <a:t>sources, sinks, …)</a:t>
            </a:r>
            <a:endParaRPr 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3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smtClean="0"/>
              <a:t>WoT Thing Description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2581" y="1756204"/>
            <a:ext cx="6172200" cy="3747864"/>
          </a:xfrm>
        </p:spPr>
        <p:txBody>
          <a:bodyPr>
            <a:normAutofit/>
          </a:bodyPr>
          <a:lstStyle/>
          <a:p>
            <a:r>
              <a:rPr lang="en-US" dirty="0" smtClean="0"/>
              <a:t>JSON-LD is just one possible representation</a:t>
            </a:r>
          </a:p>
          <a:p>
            <a:pPr lvl="1"/>
            <a:r>
              <a:rPr lang="en-US" dirty="0" smtClean="0"/>
              <a:t>Good for discussion, accepted by Web people</a:t>
            </a:r>
          </a:p>
          <a:p>
            <a:r>
              <a:rPr lang="en-US" dirty="0" smtClean="0"/>
              <a:t>TD is a semantic model</a:t>
            </a:r>
          </a:p>
          <a:p>
            <a:pPr lvl="1"/>
            <a:r>
              <a:rPr lang="en-US" dirty="0" smtClean="0"/>
              <a:t>Backed by RDF and Linked Data vocabularies</a:t>
            </a:r>
          </a:p>
          <a:p>
            <a:pPr lvl="1"/>
            <a:r>
              <a:rPr lang="en-US" dirty="0" smtClean="0"/>
              <a:t>Yet complexity of Semantic Web can be ignored</a:t>
            </a:r>
          </a:p>
          <a:p>
            <a:r>
              <a:rPr lang="en-US" dirty="0" smtClean="0"/>
              <a:t>Other formats possible</a:t>
            </a:r>
          </a:p>
          <a:p>
            <a:pPr lvl="1"/>
            <a:r>
              <a:rPr lang="en-US" dirty="0" smtClean="0"/>
              <a:t>EXI, CBOR, … for machines</a:t>
            </a:r>
          </a:p>
          <a:p>
            <a:pPr lvl="1"/>
            <a:r>
              <a:rPr lang="en-US" dirty="0" smtClean="0"/>
              <a:t>Custom 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application/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wot-td+json</a:t>
            </a:r>
            <a:r>
              <a:rPr lang="en-US" dirty="0" smtClean="0"/>
              <a:t> for developers</a:t>
            </a:r>
          </a:p>
          <a:p>
            <a:pPr lvl="1"/>
            <a:r>
              <a:rPr lang="en-US" dirty="0" smtClean="0"/>
              <a:t>Just serializations of the semantic model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12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07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WoT Scripting API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Program and deploy IoT applications like Web applications</a:t>
            </a:r>
          </a:p>
          <a:p>
            <a:r>
              <a:rPr lang="en-US" dirty="0" smtClean="0">
                <a:hlinkClick r:id="rId2"/>
              </a:rPr>
              <a:t>https://w3c.github.io/wot-scripting-api/</a:t>
            </a:r>
            <a:endParaRPr lang="en-US" dirty="0" smtClean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9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Script Example (Expose Thing)</a:t>
            </a:r>
            <a:endParaRPr lang="en-US" dirty="0"/>
          </a:p>
        </p:txBody>
      </p:sp>
      <p:sp>
        <p:nvSpPr>
          <p:cNvPr id="5" name="Rechteck 4"/>
          <p:cNvSpPr/>
          <p:nvPr/>
        </p:nvSpPr>
        <p:spPr>
          <a:xfrm>
            <a:off x="1294726" y="1642500"/>
            <a:ext cx="661214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// create software object to represent local Thing</a:t>
            </a:r>
          </a:p>
          <a:p>
            <a:r>
              <a:rPr lang="en-US" sz="1100" b="1" dirty="0" err="1">
                <a:solidFill>
                  <a:srgbClr val="4A7B7C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WoT</a:t>
            </a:r>
            <a:r>
              <a:rPr lang="en-US" sz="1100" dirty="0" err="1">
                <a:latin typeface="Consolas" pitchFamily="49" charset="0"/>
                <a:ea typeface="Hack" pitchFamily="49" charset="0"/>
                <a:cs typeface="Consolas" pitchFamily="49" charset="0"/>
              </a:rPr>
              <a:t>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newThing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"counter"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.then( (</a:t>
            </a:r>
            <a:r>
              <a:rPr lang="en-US" sz="1100" dirty="0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thing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 =&gt; {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thing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            // programmatically add interactions (builder pattern)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addProperty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"count"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, </a:t>
            </a:r>
            <a:r>
              <a:rPr lang="en-US" sz="1100" dirty="0">
                <a:solidFill>
                  <a:srgbClr val="FF0066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{"type": "integer"}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// JSON Schema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addAction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"increment"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onInvokeAction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"increment"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, () =&gt; {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    console.log(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"incrementing counter"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// persistent state is managed by runtime environment</a:t>
            </a:r>
            <a:endParaRPr lang="en-US" sz="1100" dirty="0">
              <a:latin typeface="Consolas" pitchFamily="49" charset="0"/>
              <a:ea typeface="Hack" pitchFamily="49" charset="0"/>
              <a:cs typeface="Consolas" pitchFamily="49" charset="0"/>
            </a:endParaRP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    let </a:t>
            </a:r>
            <a:r>
              <a:rPr lang="en-US" sz="1100" dirty="0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value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= </a:t>
            </a:r>
            <a:r>
              <a:rPr lang="en-US" sz="1100" dirty="0" err="1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thing</a:t>
            </a:r>
            <a:r>
              <a:rPr lang="en-US" sz="1100" dirty="0" err="1">
                <a:latin typeface="Consolas" pitchFamily="49" charset="0"/>
                <a:ea typeface="Hack" pitchFamily="49" charset="0"/>
                <a:cs typeface="Consolas" pitchFamily="49" charset="0"/>
              </a:rPr>
              <a:t>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getProperty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"count"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 + 1;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    </a:t>
            </a:r>
            <a:r>
              <a:rPr lang="en-US" sz="1100" dirty="0" err="1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thing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.setProperty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"count"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, </a:t>
            </a:r>
            <a:r>
              <a:rPr lang="en-US" sz="1100" dirty="0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value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);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    return </a:t>
            </a:r>
            <a:r>
              <a:rPr lang="en-US" sz="1100" dirty="0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value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    });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// initialize state (transparent if local or remote Thing)</a:t>
            </a:r>
            <a:endParaRPr lang="en-US" sz="1100" dirty="0">
              <a:latin typeface="Consolas" pitchFamily="49" charset="0"/>
              <a:ea typeface="Hack" pitchFamily="49" charset="0"/>
              <a:cs typeface="Consolas" pitchFamily="49" charset="0"/>
            </a:endParaRP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    </a:t>
            </a:r>
            <a:r>
              <a:rPr lang="en-US" sz="1100" dirty="0" err="1">
                <a:solidFill>
                  <a:srgbClr val="0000FF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thing</a:t>
            </a:r>
            <a:r>
              <a:rPr lang="en-US" sz="1100" dirty="0" err="1">
                <a:latin typeface="Consolas" pitchFamily="49" charset="0"/>
                <a:ea typeface="Hack" pitchFamily="49" charset="0"/>
                <a:cs typeface="Consolas" pitchFamily="49" charset="0"/>
              </a:rPr>
              <a:t>.</a:t>
            </a:r>
            <a:r>
              <a:rPr lang="en-US" sz="1100" dirty="0" err="1">
                <a:solidFill>
                  <a:srgbClr val="FF000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setProperty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(</a:t>
            </a:r>
            <a:r>
              <a:rPr lang="en-US" sz="1100" dirty="0">
                <a:solidFill>
                  <a:srgbClr val="00B050"/>
                </a:solidFill>
                <a:latin typeface="Consolas" pitchFamily="49" charset="0"/>
                <a:ea typeface="Hack" pitchFamily="49" charset="0"/>
                <a:cs typeface="Consolas" pitchFamily="49" charset="0"/>
              </a:rPr>
              <a:t>"count"</a:t>
            </a:r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, 0);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})</a:t>
            </a:r>
          </a:p>
          <a:p>
            <a:r>
              <a:rPr lang="en-US" sz="1100" dirty="0">
                <a:latin typeface="Consolas" pitchFamily="49" charset="0"/>
                <a:ea typeface="Hack" pitchFamily="49" charset="0"/>
                <a:cs typeface="Consolas" pitchFamily="49" charset="0"/>
              </a:rPr>
              <a:t>    .catch(console.err);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14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5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Script Example (Consume Thing)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>
          <a:xfrm>
            <a:off x="1240554" y="1597319"/>
            <a:ext cx="683137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create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software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object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represent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remote Thing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based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on TD URI</a:t>
            </a:r>
          </a:p>
          <a:p>
            <a:r>
              <a:rPr lang="de-DE" sz="1100" b="1" dirty="0" err="1">
                <a:solidFill>
                  <a:srgbClr val="4A7B7C"/>
                </a:solidFill>
                <a:latin typeface="Consolas" pitchFamily="49" charset="0"/>
                <a:cs typeface="Consolas" pitchFamily="49" charset="0"/>
              </a:rPr>
              <a:t>WoT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de-DE" sz="11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consumeDescriptionUri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"http://servient.example.com/things/counter"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use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promise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handle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asynchronous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creation</a:t>
            </a:r>
            <a:endParaRPr lang="de-DE" sz="1100" dirty="0"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.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then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 (</a:t>
            </a:r>
            <a:r>
              <a:rPr lang="de-DE" sz="1100" dirty="0" err="1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counter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 =&gt; {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de-DE" sz="1100" dirty="0" err="1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counter</a:t>
            </a:r>
            <a:endParaRPr lang="de-DE" sz="11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invoke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an Action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without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arguments</a:t>
            </a:r>
            <a:endParaRPr lang="de-DE" sz="11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.</a:t>
            </a:r>
            <a:r>
              <a:rPr lang="de-DE" sz="11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invokeAction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increment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which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an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asynchronous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call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-&gt;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promise</a:t>
            </a:r>
            <a:endParaRPr lang="de-DE" sz="1100" dirty="0"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.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then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 () =&gt; {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    console.log(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incremented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    </a:t>
            </a:r>
            <a:r>
              <a:rPr lang="de-DE" sz="1100" dirty="0" err="1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counter</a:t>
            </a:r>
            <a:endParaRPr lang="de-DE" sz="11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                        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Property (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async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.)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confirm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increment</a:t>
            </a:r>
            <a:endParaRPr lang="de-DE" sz="11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        .</a:t>
            </a:r>
            <a:r>
              <a:rPr lang="de-DE" sz="11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getProperty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).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then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( (</a:t>
            </a:r>
            <a:r>
              <a:rPr lang="de-DE" sz="1100" dirty="0" err="1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 =&gt; {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                console.log(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state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de-DE" sz="1100" dirty="0" err="1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is</a:t>
            </a:r>
            <a:r>
              <a:rPr lang="de-DE" sz="11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"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 + </a:t>
            </a:r>
            <a:r>
              <a:rPr lang="de-DE" sz="1100" dirty="0" err="1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            });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            }).catch(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console.error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})</a:t>
            </a:r>
          </a:p>
          <a:p>
            <a:r>
              <a:rPr lang="de-DE" sz="1100" dirty="0">
                <a:latin typeface="Consolas" pitchFamily="49" charset="0"/>
                <a:cs typeface="Consolas" pitchFamily="49" charset="0"/>
              </a:rPr>
              <a:t>    .catch(</a:t>
            </a:r>
            <a:r>
              <a:rPr lang="de-DE" sz="1100" dirty="0" err="1">
                <a:latin typeface="Consolas" pitchFamily="49" charset="0"/>
                <a:cs typeface="Consolas" pitchFamily="49" charset="0"/>
              </a:rPr>
              <a:t>console.error</a:t>
            </a:r>
            <a:r>
              <a:rPr lang="de-DE" sz="1100" dirty="0"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15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6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smtClean="0"/>
              <a:t>WoT Scripting API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100" dirty="0"/>
              <a:t>Standard API for IoT applications (cf. Web browser)</a:t>
            </a:r>
          </a:p>
          <a:p>
            <a:pPr lvl="1"/>
            <a:r>
              <a:rPr lang="en-US" sz="1800" dirty="0"/>
              <a:t>Discovery with different mechanisms</a:t>
            </a:r>
          </a:p>
          <a:p>
            <a:pPr lvl="1"/>
            <a:r>
              <a:rPr lang="en-US" sz="1800" dirty="0"/>
              <a:t>Client to remote Things and local hardware</a:t>
            </a:r>
          </a:p>
          <a:p>
            <a:pPr lvl="1"/>
            <a:r>
              <a:rPr lang="en-US" sz="1800" dirty="0"/>
              <a:t>Server for remote Things</a:t>
            </a:r>
          </a:p>
          <a:p>
            <a:r>
              <a:rPr lang="en-US" sz="2100" dirty="0"/>
              <a:t>Hiding state management and </a:t>
            </a:r>
            <a:r>
              <a:rPr lang="en-US" sz="2100" dirty="0" err="1"/>
              <a:t>asynchronicity</a:t>
            </a:r>
            <a:endParaRPr lang="en-US" sz="2100" dirty="0"/>
          </a:p>
          <a:p>
            <a:r>
              <a:rPr lang="en-US" sz="2100" dirty="0"/>
              <a:t>Initial focus on JavaScript (</a:t>
            </a:r>
            <a:r>
              <a:rPr lang="en-US" sz="2100" b="1" dirty="0">
                <a:solidFill>
                  <a:srgbClr val="4A7B7C"/>
                </a:solidFill>
              </a:rPr>
              <a:t>Web</a:t>
            </a:r>
            <a:r>
              <a:rPr lang="en-US" sz="2100" dirty="0"/>
              <a:t> of Things)</a:t>
            </a:r>
          </a:p>
          <a:p>
            <a:r>
              <a:rPr lang="en-US" sz="2100" dirty="0"/>
              <a:t>Aiming to keep API definition language-agnostic</a:t>
            </a:r>
          </a:p>
          <a:p>
            <a:pPr lvl="1"/>
            <a:r>
              <a:rPr lang="en-US" sz="1800" dirty="0"/>
              <a:t>Possible other APIs in the future (e.g., </a:t>
            </a:r>
            <a:r>
              <a:rPr lang="en-US" sz="1800" dirty="0" err="1"/>
              <a:t>Lua</a:t>
            </a:r>
            <a:r>
              <a:rPr lang="en-US" sz="1800" dirty="0"/>
              <a:t>)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16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52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W3C WoT work </a:t>
            </a:r>
            <a:r>
              <a:rPr lang="en-US" dirty="0" err="1" smtClean="0"/>
              <a:t>organiztion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https://www.w3.org/WoT/IG/wiki/Roadmap</a:t>
            </a:r>
            <a:endParaRPr lang="en-US" dirty="0" smtClean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W3C </a:t>
            </a:r>
            <a:r>
              <a:rPr lang="en-US" dirty="0" err="1" smtClean="0"/>
              <a:t>WoT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>
          <a:xfrm>
            <a:off x="416859" y="1561914"/>
            <a:ext cx="2600248" cy="484094"/>
          </a:xfrm>
        </p:spPr>
        <p:txBody>
          <a:bodyPr/>
          <a:lstStyle/>
          <a:p>
            <a:r>
              <a:rPr lang="en-US" dirty="0" smtClean="0"/>
              <a:t>Interest Group (IG)</a:t>
            </a: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309838" y="1935316"/>
            <a:ext cx="2518706" cy="229492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200" dirty="0">
                <a:hlinkClick r:id="rId2"/>
              </a:rPr>
              <a:t>https://www.w3.org/2016/07/wot-ig-charter.html</a:t>
            </a:r>
            <a:r>
              <a:rPr lang="en-US" sz="1200" dirty="0"/>
              <a:t>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/>
              <a:t>Started spring 2015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/>
              <a:t>218 participants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/>
              <a:t>Informal work, outreach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/>
              <a:t>Use cases, explorative work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/>
              <a:t>Liaisons and collaborations with other organizations and SDOs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200" dirty="0" err="1" smtClean="0"/>
              <a:t>PlugFests</a:t>
            </a:r>
            <a:r>
              <a:rPr lang="en-US" sz="1200" dirty="0" smtClean="0"/>
              <a:t> with running code</a:t>
            </a:r>
            <a:endParaRPr lang="en-US" sz="120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3"/>
          </p:nvPr>
        </p:nvSpPr>
        <p:spPr>
          <a:xfrm>
            <a:off x="6060734" y="1561914"/>
            <a:ext cx="2653498" cy="484094"/>
          </a:xfrm>
        </p:spPr>
        <p:txBody>
          <a:bodyPr/>
          <a:lstStyle/>
          <a:p>
            <a:r>
              <a:rPr lang="en-US" dirty="0" smtClean="0"/>
              <a:t>Working Group (WG)</a:t>
            </a:r>
            <a:endParaRPr lang="en-US" dirty="0"/>
          </a:p>
        </p:txBody>
      </p:sp>
      <p:sp>
        <p:nvSpPr>
          <p:cNvPr id="10" name="Inhaltsplatzhalter 9"/>
          <p:cNvSpPr>
            <a:spLocks noGrp="1"/>
          </p:cNvSpPr>
          <p:nvPr>
            <p:ph sz="quarter" idx="4"/>
          </p:nvPr>
        </p:nvSpPr>
        <p:spPr>
          <a:xfrm>
            <a:off x="6140000" y="2009063"/>
            <a:ext cx="2593042" cy="219432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300" dirty="0">
                <a:hlinkClick r:id="rId3"/>
              </a:rPr>
              <a:t>https</a:t>
            </a:r>
            <a:r>
              <a:rPr lang="en-US" sz="1050" dirty="0">
                <a:hlinkClick r:id="rId3"/>
              </a:rPr>
              <a:t>://www.w3.org/2016/12/wot-wg-2016.html</a:t>
            </a:r>
            <a:r>
              <a:rPr lang="en-US" sz="1050" dirty="0"/>
              <a:t>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Started December 2016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71 participants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Normative work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Standardization of four initial building blocks identified by the IG</a:t>
            </a:r>
          </a:p>
        </p:txBody>
      </p:sp>
      <p:pic>
        <p:nvPicPr>
          <p:cNvPr id="11" name="Picture 2" descr="relationship between WoT IG and W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775" y="1642501"/>
            <a:ext cx="3022309" cy="2587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3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W3C WoT Task Forces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35929" y="1735283"/>
            <a:ext cx="6172200" cy="3943350"/>
          </a:xfrm>
        </p:spPr>
        <p:txBody>
          <a:bodyPr>
            <a:normAutofit/>
          </a:bodyPr>
          <a:lstStyle/>
          <a:p>
            <a:r>
              <a:rPr lang="en-US" dirty="0" smtClean="0"/>
              <a:t>WG</a:t>
            </a:r>
          </a:p>
          <a:p>
            <a:pPr lvl="1"/>
            <a:r>
              <a:rPr lang="en-US" b="1" dirty="0" smtClean="0"/>
              <a:t>Architecture</a:t>
            </a:r>
            <a:r>
              <a:rPr lang="en-US" dirty="0" smtClean="0"/>
              <a:t> (has deliverable)</a:t>
            </a:r>
            <a:endParaRPr lang="en-US" b="1" dirty="0" smtClean="0"/>
          </a:p>
          <a:p>
            <a:pPr lvl="1"/>
            <a:r>
              <a:rPr lang="en-US" b="1" dirty="0" smtClean="0"/>
              <a:t>Thing Description</a:t>
            </a:r>
            <a:r>
              <a:rPr lang="en-US" dirty="0" smtClean="0"/>
              <a:t> (has deliverable)</a:t>
            </a:r>
            <a:endParaRPr lang="en-US" b="1" dirty="0" smtClean="0"/>
          </a:p>
          <a:p>
            <a:pPr lvl="2"/>
            <a:r>
              <a:rPr lang="en-US" dirty="0" smtClean="0"/>
              <a:t>Type System (JSON Schema Extensions)</a:t>
            </a:r>
          </a:p>
          <a:p>
            <a:pPr lvl="2"/>
            <a:r>
              <a:rPr lang="en-US" dirty="0" smtClean="0"/>
              <a:t>Hypermedia (Actions, error handling, …)</a:t>
            </a:r>
          </a:p>
          <a:p>
            <a:pPr lvl="1"/>
            <a:r>
              <a:rPr lang="en-US" b="1" dirty="0" smtClean="0"/>
              <a:t>Scripting API</a:t>
            </a:r>
            <a:r>
              <a:rPr lang="en-US" dirty="0" smtClean="0"/>
              <a:t> (has deliverable)</a:t>
            </a:r>
            <a:endParaRPr lang="en-US" b="1" dirty="0" smtClean="0"/>
          </a:p>
          <a:p>
            <a:pPr lvl="1"/>
            <a:r>
              <a:rPr lang="en-US" b="1" dirty="0" smtClean="0"/>
              <a:t>Binding Templates</a:t>
            </a:r>
            <a:r>
              <a:rPr lang="en-US" dirty="0" smtClean="0"/>
              <a:t> (has deliverable)</a:t>
            </a:r>
            <a:endParaRPr lang="en-US" b="1" dirty="0" smtClean="0"/>
          </a:p>
          <a:p>
            <a:pPr lvl="1"/>
            <a:r>
              <a:rPr lang="en-US" dirty="0" smtClean="0"/>
              <a:t>Security &amp; Privacy</a:t>
            </a:r>
          </a:p>
          <a:p>
            <a:pPr marL="171450" lvl="1" indent="0">
              <a:buNone/>
            </a:pPr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424067" y="1723852"/>
            <a:ext cx="6172200" cy="3943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spcBef>
                <a:spcPts val="15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IG</a:t>
            </a:r>
          </a:p>
          <a:p>
            <a:pPr lvl="1"/>
            <a:r>
              <a:rPr lang="en-US" b="1" dirty="0" smtClean="0"/>
              <a:t>Current Practices</a:t>
            </a:r>
            <a:r>
              <a:rPr lang="en-US" dirty="0" smtClean="0"/>
              <a:t> (has deliverable)</a:t>
            </a:r>
            <a:endParaRPr lang="en-US" b="1" dirty="0" smtClean="0"/>
          </a:p>
          <a:p>
            <a:pPr lvl="1"/>
            <a:r>
              <a:rPr lang="en-US" dirty="0" smtClean="0"/>
              <a:t>Testing (</a:t>
            </a:r>
            <a:r>
              <a:rPr lang="en-US" dirty="0" err="1" smtClean="0"/>
              <a:t>PlugFest</a:t>
            </a:r>
            <a:r>
              <a:rPr lang="en-US" dirty="0" smtClean="0"/>
              <a:t> scenarios)</a:t>
            </a:r>
          </a:p>
          <a:p>
            <a:pPr lvl="1"/>
            <a:r>
              <a:rPr lang="en-US" dirty="0" smtClean="0"/>
              <a:t>Thing Lifecycle</a:t>
            </a:r>
          </a:p>
          <a:p>
            <a:pPr lvl="1"/>
            <a:r>
              <a:rPr lang="en-US" dirty="0" smtClean="0"/>
              <a:t>Synchronization of </a:t>
            </a:r>
            <a:r>
              <a:rPr lang="en-US" dirty="0" err="1" smtClean="0"/>
              <a:t>Servients</a:t>
            </a:r>
            <a:endParaRPr lang="en-US" dirty="0" smtClean="0"/>
          </a:p>
          <a:p>
            <a:pPr lvl="1"/>
            <a:r>
              <a:rPr lang="en-US" dirty="0" smtClean="0"/>
              <a:t>Linked Data and Semantic Processing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Demonstrators 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Liaison with OCF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Liaison with oneM2M 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tbc</a:t>
            </a:r>
            <a:r>
              <a:rPr lang="en-US" altLang="zh-CN" dirty="0" smtClean="0">
                <a:solidFill>
                  <a:schemeClr val="tx1"/>
                </a:solidFill>
              </a:rPr>
              <a:t>, You’re </a:t>
            </a:r>
            <a:r>
              <a:rPr lang="en-US" altLang="zh-CN" dirty="0">
                <a:solidFill>
                  <a:schemeClr val="tx1"/>
                </a:solidFill>
              </a:rPr>
              <a:t>wanted 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)</a:t>
            </a:r>
          </a:p>
          <a:p>
            <a:pPr lvl="1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19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7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Box 11"/>
          <p:cNvSpPr txBox="1"/>
          <p:nvPr/>
        </p:nvSpPr>
        <p:spPr>
          <a:xfrm>
            <a:off x="213673" y="1526517"/>
            <a:ext cx="83484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ja-JP" sz="3200" dirty="0" smtClean="0">
                <a:solidFill>
                  <a:schemeClr val="bg1"/>
                </a:solidFill>
              </a:rPr>
              <a:t>Web of Things (WoT) overview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ja-JP" sz="3200" dirty="0" smtClean="0">
                <a:solidFill>
                  <a:schemeClr val="bg1"/>
                </a:solidFill>
              </a:rPr>
              <a:t>WoT Thing Description (TD)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ja-JP" sz="3200" dirty="0" smtClean="0">
                <a:solidFill>
                  <a:schemeClr val="bg1"/>
                </a:solidFill>
              </a:rPr>
              <a:t>WoT Scripting API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ja-JP" sz="3200" dirty="0" smtClean="0">
                <a:solidFill>
                  <a:schemeClr val="bg1"/>
                </a:solidFill>
              </a:rPr>
              <a:t>W</a:t>
            </a:r>
            <a:r>
              <a:rPr lang="en-US" altLang="zh-CN" sz="3200" dirty="0" smtClean="0">
                <a:solidFill>
                  <a:schemeClr val="bg1"/>
                </a:solidFill>
              </a:rPr>
              <a:t>oT work organization &amp; collaboration</a:t>
            </a:r>
            <a:endParaRPr lang="en-US" altLang="ja-JP" sz="3200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3200" smtClean="0">
                <a:solidFill>
                  <a:schemeClr val="bg1"/>
                </a:solidFill>
              </a:rPr>
              <a:t>oneM2M-WoT Interworking</a:t>
            </a:r>
            <a:endParaRPr lang="en-US" altLang="ja-JP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58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smtClean="0"/>
              <a:t>W3C WoT Liaisons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4067" y="1661214"/>
            <a:ext cx="6515100" cy="3801870"/>
          </a:xfrm>
        </p:spPr>
        <p:txBody>
          <a:bodyPr>
            <a:normAutofit/>
          </a:bodyPr>
          <a:lstStyle/>
          <a:p>
            <a:r>
              <a:rPr lang="en-US" sz="1400" b="1" dirty="0" smtClean="0"/>
              <a:t>IETF / IRTF</a:t>
            </a:r>
          </a:p>
          <a:p>
            <a:pPr lvl="1"/>
            <a:r>
              <a:rPr lang="en-US" sz="1400" dirty="0" smtClean="0"/>
              <a:t>Established, joint meetings since Nov 2015</a:t>
            </a:r>
          </a:p>
          <a:p>
            <a:r>
              <a:rPr lang="en-US" sz="1400" b="1" dirty="0" smtClean="0"/>
              <a:t>Open Connectivity Foundation (OCF)</a:t>
            </a:r>
          </a:p>
          <a:p>
            <a:pPr lvl="1"/>
            <a:r>
              <a:rPr lang="en-US" sz="1400" dirty="0" smtClean="0"/>
              <a:t>Established, active alignment and joint </a:t>
            </a:r>
            <a:r>
              <a:rPr lang="en-US" sz="1400" dirty="0" err="1" smtClean="0"/>
              <a:t>PlugFest</a:t>
            </a:r>
            <a:r>
              <a:rPr lang="en-US" sz="1400" dirty="0" smtClean="0"/>
              <a:t> coming up</a:t>
            </a:r>
          </a:p>
          <a:p>
            <a:r>
              <a:rPr lang="en-US" sz="1400" b="1" dirty="0" smtClean="0"/>
              <a:t>oneM2M</a:t>
            </a:r>
          </a:p>
          <a:p>
            <a:pPr lvl="1"/>
            <a:r>
              <a:rPr lang="en-US" sz="1400" dirty="0" smtClean="0"/>
              <a:t>Established, commonality identified and preparing input</a:t>
            </a: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5213203" y="1679927"/>
            <a:ext cx="6515100" cy="3801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spcBef>
                <a:spcPts val="15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 smtClean="0">
                <a:solidFill>
                  <a:schemeClr val="tx1"/>
                </a:solidFill>
              </a:rPr>
              <a:t>OPC Foundation</a:t>
            </a:r>
          </a:p>
          <a:p>
            <a:pPr lvl="1"/>
            <a:r>
              <a:rPr lang="en-US" sz="1400" dirty="0" smtClean="0"/>
              <a:t>Established, need to agree on strategy etc.</a:t>
            </a:r>
          </a:p>
          <a:p>
            <a:r>
              <a:rPr lang="en-US" sz="1400" b="1" dirty="0" err="1" smtClean="0"/>
              <a:t>Plattform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Industrie</a:t>
            </a:r>
            <a:r>
              <a:rPr lang="en-US" sz="1400" b="1" dirty="0" smtClean="0"/>
              <a:t> 4.0</a:t>
            </a:r>
          </a:p>
          <a:p>
            <a:pPr lvl="1"/>
            <a:r>
              <a:rPr lang="en-US" sz="1400" dirty="0" smtClean="0"/>
              <a:t>Initial conference calls</a:t>
            </a:r>
          </a:p>
          <a:p>
            <a:r>
              <a:rPr lang="en-US" sz="1400" b="1" dirty="0" err="1" smtClean="0"/>
              <a:t>OpenFog</a:t>
            </a:r>
            <a:endParaRPr lang="en-US" sz="1400" b="1" dirty="0" smtClean="0"/>
          </a:p>
          <a:p>
            <a:pPr lvl="1"/>
            <a:r>
              <a:rPr lang="en-US" sz="1400" dirty="0" smtClean="0"/>
              <a:t>Initial outreach</a:t>
            </a:r>
            <a:endParaRPr lang="en-US" sz="1400" dirty="0"/>
          </a:p>
        </p:txBody>
      </p:sp>
      <p:pic>
        <p:nvPicPr>
          <p:cNvPr id="7" name="Picture 7" descr="oneM2M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1936" y="3918185"/>
            <a:ext cx="765295" cy="46962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203" y="3895506"/>
            <a:ext cx="1130018" cy="41410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031" y="3875211"/>
            <a:ext cx="954786" cy="512602"/>
          </a:xfrm>
          <a:prstGeom prst="rect">
            <a:avLst/>
          </a:prstGeom>
        </p:spPr>
      </p:pic>
      <p:pic>
        <p:nvPicPr>
          <p:cNvPr id="11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22308" y="3947577"/>
            <a:ext cx="1754634" cy="3099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0257" y="3954330"/>
            <a:ext cx="1478367" cy="390977"/>
          </a:xfrm>
          <a:prstGeom prst="rect">
            <a:avLst/>
          </a:prstGeom>
        </p:spPr>
      </p:pic>
      <p:pic>
        <p:nvPicPr>
          <p:cNvPr id="13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4416" y="3875211"/>
            <a:ext cx="683237" cy="49108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20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0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WG Roadmap</a:t>
            </a:r>
            <a:endParaRPr lang="en-US" dirty="0"/>
          </a:p>
        </p:txBody>
      </p:sp>
      <p:sp>
        <p:nvSpPr>
          <p:cNvPr id="5" name="右箭头 4"/>
          <p:cNvSpPr/>
          <p:nvPr/>
        </p:nvSpPr>
        <p:spPr>
          <a:xfrm>
            <a:off x="967299" y="2505153"/>
            <a:ext cx="6491484" cy="279610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右箭头 6"/>
          <p:cNvSpPr/>
          <p:nvPr/>
        </p:nvSpPr>
        <p:spPr>
          <a:xfrm>
            <a:off x="1692775" y="3634928"/>
            <a:ext cx="6982690" cy="279610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91904" y="1772386"/>
            <a:ext cx="1598312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Feb </a:t>
            </a:r>
            <a:r>
              <a:rPr lang="en-US" altLang="zh-CN" sz="1200" b="1" dirty="0"/>
              <a:t>(Santa Clara </a:t>
            </a:r>
            <a:r>
              <a:rPr lang="en-US" altLang="zh-CN" sz="1200" b="1" dirty="0" smtClean="0"/>
              <a:t>F2F)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 smtClean="0"/>
              <a:t>Create </a:t>
            </a:r>
            <a:r>
              <a:rPr lang="en-US" altLang="zh-CN" sz="1050" dirty="0" err="1"/>
              <a:t>GitHub</a:t>
            </a:r>
            <a:r>
              <a:rPr lang="en-US" altLang="zh-CN" sz="1050" dirty="0"/>
              <a:t> repos</a:t>
            </a:r>
          </a:p>
        </p:txBody>
      </p:sp>
      <p:sp>
        <p:nvSpPr>
          <p:cNvPr id="9" name="矩形 8"/>
          <p:cNvSpPr/>
          <p:nvPr/>
        </p:nvSpPr>
        <p:spPr>
          <a:xfrm>
            <a:off x="244024" y="2436685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2017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896767" y="3590067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2018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290216" y="1772386"/>
            <a:ext cx="2112188" cy="761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May </a:t>
            </a:r>
            <a:r>
              <a:rPr lang="en-US" altLang="zh-CN" sz="1200" b="1" dirty="0"/>
              <a:t>(Osaka F2F)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Graphical and RDF model of TD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Editor’s Drafts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RC for WoT </a:t>
            </a:r>
            <a:r>
              <a:rPr lang="en-US" altLang="zh-CN" sz="1050" dirty="0" smtClean="0"/>
              <a:t>Arch. FPWD</a:t>
            </a:r>
            <a:endParaRPr lang="en-US" altLang="zh-CN" sz="1050" dirty="0"/>
          </a:p>
        </p:txBody>
      </p:sp>
      <p:sp>
        <p:nvSpPr>
          <p:cNvPr id="12" name="矩形 11"/>
          <p:cNvSpPr/>
          <p:nvPr/>
        </p:nvSpPr>
        <p:spPr>
          <a:xfrm>
            <a:off x="4402404" y="1772386"/>
            <a:ext cx="1970493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Jul </a:t>
            </a:r>
            <a:r>
              <a:rPr lang="en-US" altLang="zh-CN" sz="1200" b="1" dirty="0"/>
              <a:t>(</a:t>
            </a:r>
            <a:r>
              <a:rPr lang="en-US" altLang="zh-CN" sz="1200" b="1" dirty="0" err="1"/>
              <a:t>Düsseldof</a:t>
            </a:r>
            <a:r>
              <a:rPr lang="en-US" altLang="zh-CN" sz="1200" b="1" dirty="0"/>
              <a:t> F2F)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 smtClean="0"/>
              <a:t>Draft </a:t>
            </a:r>
            <a:r>
              <a:rPr lang="en-US" altLang="zh-CN" sz="1050" dirty="0"/>
              <a:t>for test suite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 smtClean="0"/>
              <a:t>Release FPWD </a:t>
            </a:r>
            <a:r>
              <a:rPr lang="en-US" altLang="zh-CN" sz="1050" dirty="0"/>
              <a:t>of WoT </a:t>
            </a:r>
            <a:r>
              <a:rPr lang="en-US" altLang="zh-CN" sz="1050" dirty="0" smtClean="0"/>
              <a:t>Arch</a:t>
            </a:r>
            <a:r>
              <a:rPr lang="en-US" altLang="zh-CN" sz="1200" dirty="0" smtClean="0"/>
              <a:t>.</a:t>
            </a:r>
            <a:endParaRPr lang="en-US" altLang="zh-CN" sz="1200" dirty="0"/>
          </a:p>
        </p:txBody>
      </p:sp>
      <p:sp>
        <p:nvSpPr>
          <p:cNvPr id="13" name="矩形 12"/>
          <p:cNvSpPr/>
          <p:nvPr/>
        </p:nvSpPr>
        <p:spPr>
          <a:xfrm>
            <a:off x="6234983" y="1772386"/>
            <a:ext cx="231201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Nov </a:t>
            </a:r>
            <a:r>
              <a:rPr lang="en-US" altLang="zh-CN" sz="1200" b="1" dirty="0"/>
              <a:t>(</a:t>
            </a:r>
            <a:r>
              <a:rPr lang="en-US" altLang="zh-CN" sz="1200" b="1" dirty="0" smtClean="0"/>
              <a:t>TPAC, Burlingame)</a:t>
            </a:r>
            <a:endParaRPr lang="en-US" altLang="zh-CN" sz="12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RCs for </a:t>
            </a:r>
            <a:r>
              <a:rPr lang="en-US" altLang="zh-CN" sz="1050" dirty="0" smtClean="0"/>
              <a:t>FPWD</a:t>
            </a:r>
            <a:endParaRPr lang="en-US" altLang="zh-CN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RC Implementations and Test </a:t>
            </a:r>
            <a:r>
              <a:rPr lang="en-US" altLang="zh-CN" sz="1050" dirty="0" smtClean="0"/>
              <a:t>Suite</a:t>
            </a:r>
            <a:endParaRPr lang="en-US" altLang="zh-CN" sz="1050" dirty="0"/>
          </a:p>
        </p:txBody>
      </p:sp>
      <p:sp>
        <p:nvSpPr>
          <p:cNvPr id="14" name="矩形 13"/>
          <p:cNvSpPr/>
          <p:nvPr/>
        </p:nvSpPr>
        <p:spPr>
          <a:xfrm>
            <a:off x="1665720" y="3092319"/>
            <a:ext cx="193794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Mar </a:t>
            </a:r>
            <a:r>
              <a:rPr lang="en-US" altLang="zh-CN" sz="1200" b="1" dirty="0"/>
              <a:t>(London? F2F)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Finish security review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Release </a:t>
            </a:r>
            <a:r>
              <a:rPr lang="en-US" altLang="zh-CN" sz="1050" dirty="0" smtClean="0"/>
              <a:t>FPWDs</a:t>
            </a:r>
            <a:endParaRPr lang="en-US" altLang="zh-CN" sz="1050" dirty="0"/>
          </a:p>
        </p:txBody>
      </p:sp>
      <p:sp>
        <p:nvSpPr>
          <p:cNvPr id="15" name="矩形 14"/>
          <p:cNvSpPr/>
          <p:nvPr/>
        </p:nvSpPr>
        <p:spPr>
          <a:xfrm>
            <a:off x="2529132" y="3880467"/>
            <a:ext cx="165498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May (Santa </a:t>
            </a:r>
            <a:r>
              <a:rPr lang="en-US" altLang="zh-CN" sz="1200" b="1" dirty="0"/>
              <a:t>Clara?)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Aggressive testing / adverse security testing</a:t>
            </a:r>
            <a:r>
              <a:rPr lang="en-US" altLang="zh-CN" sz="1050" dirty="0" smtClean="0"/>
              <a:t>?</a:t>
            </a:r>
            <a:endParaRPr lang="en-US" altLang="zh-CN" sz="1050" dirty="0"/>
          </a:p>
        </p:txBody>
      </p:sp>
      <p:sp>
        <p:nvSpPr>
          <p:cNvPr id="17" name="矩形 16"/>
          <p:cNvSpPr/>
          <p:nvPr/>
        </p:nvSpPr>
        <p:spPr>
          <a:xfrm>
            <a:off x="3825162" y="3092319"/>
            <a:ext cx="11769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1200" b="1" dirty="0" smtClean="0">
                <a:solidFill>
                  <a:prstClr val="black"/>
                </a:solidFill>
              </a:rPr>
              <a:t>Jul </a:t>
            </a:r>
            <a:r>
              <a:rPr lang="en-US" altLang="zh-CN" sz="1200" b="1" dirty="0">
                <a:solidFill>
                  <a:prstClr val="black"/>
                </a:solidFill>
              </a:rPr>
              <a:t>(China? F2F)</a:t>
            </a:r>
          </a:p>
        </p:txBody>
      </p:sp>
      <p:sp>
        <p:nvSpPr>
          <p:cNvPr id="18" name="矩形 17"/>
          <p:cNvSpPr/>
          <p:nvPr/>
        </p:nvSpPr>
        <p:spPr>
          <a:xfrm>
            <a:off x="4891721" y="3880467"/>
            <a:ext cx="148117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Oct</a:t>
            </a:r>
            <a:endParaRPr lang="en-US" altLang="zh-CN" sz="12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RCs for Candidate </a:t>
            </a:r>
            <a:r>
              <a:rPr lang="en-US" altLang="zh-CN" sz="1050" dirty="0" smtClean="0"/>
              <a:t>Recommendations</a:t>
            </a:r>
            <a:endParaRPr lang="en-US" altLang="zh-CN" sz="1050" dirty="0"/>
          </a:p>
        </p:txBody>
      </p:sp>
      <p:sp>
        <p:nvSpPr>
          <p:cNvPr id="19" name="矩形 18"/>
          <p:cNvSpPr/>
          <p:nvPr/>
        </p:nvSpPr>
        <p:spPr>
          <a:xfrm>
            <a:off x="5644493" y="3092319"/>
            <a:ext cx="245981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Nov </a:t>
            </a:r>
            <a:r>
              <a:rPr lang="en-US" altLang="zh-CN" sz="1200" b="1" dirty="0"/>
              <a:t>(</a:t>
            </a:r>
            <a:r>
              <a:rPr lang="en-US" altLang="zh-CN" sz="1200" b="1" dirty="0" smtClean="0"/>
              <a:t>TPAC, </a:t>
            </a:r>
            <a:r>
              <a:rPr lang="en-US" altLang="zh-CN" sz="1200" b="1" dirty="0"/>
              <a:t>Asia?)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Finish security review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Start release process</a:t>
            </a:r>
          </a:p>
        </p:txBody>
      </p:sp>
      <p:sp>
        <p:nvSpPr>
          <p:cNvPr id="20" name="矩形 19"/>
          <p:cNvSpPr/>
          <p:nvPr/>
        </p:nvSpPr>
        <p:spPr>
          <a:xfrm>
            <a:off x="6683169" y="3880467"/>
            <a:ext cx="190684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/>
              <a:t>Dec </a:t>
            </a:r>
            <a:r>
              <a:rPr lang="en-US" altLang="zh-CN" sz="1200" b="1" dirty="0"/>
              <a:t>(end of current charter)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dirty="0"/>
              <a:t>Release Candidate Recommendations (CRs)</a:t>
            </a:r>
          </a:p>
        </p:txBody>
      </p:sp>
      <p:sp>
        <p:nvSpPr>
          <p:cNvPr id="21" name="灯片编号占位符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21</a:t>
            </a:fld>
            <a:r>
              <a:rPr lang="en-US" smtClean="0"/>
              <a:t>/31</a:t>
            </a:r>
            <a:endParaRPr lang="en-US" dirty="0"/>
          </a:p>
        </p:txBody>
      </p:sp>
      <p:sp>
        <p:nvSpPr>
          <p:cNvPr id="22" name="椭圆 21"/>
          <p:cNvSpPr/>
          <p:nvPr/>
        </p:nvSpPr>
        <p:spPr>
          <a:xfrm>
            <a:off x="1264553" y="2570652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836415" y="2570652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5029217" y="2570652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00093" y="2570652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215910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3197699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328098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5161276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6291675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442458" y="3712066"/>
            <a:ext cx="148611" cy="1486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34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de-DE" dirty="0" smtClean="0"/>
              <a:t>W3C </a:t>
            </a:r>
            <a:r>
              <a:rPr lang="de-DE" dirty="0" err="1" smtClean="0"/>
              <a:t>WoT</a:t>
            </a:r>
            <a:r>
              <a:rPr lang="de-DE" dirty="0" smtClean="0"/>
              <a:t> Online Resources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5448" y="1663075"/>
            <a:ext cx="7410882" cy="3855876"/>
          </a:xfrm>
        </p:spPr>
        <p:txBody>
          <a:bodyPr>
            <a:noAutofit/>
          </a:bodyPr>
          <a:lstStyle/>
          <a:p>
            <a:r>
              <a:rPr lang="en-US" dirty="0"/>
              <a:t>W3C WoT Interest Group</a:t>
            </a:r>
          </a:p>
          <a:p>
            <a:pPr lvl="1"/>
            <a:r>
              <a:rPr lang="en-US" sz="1200" dirty="0">
                <a:hlinkClick r:id="rId2"/>
              </a:rPr>
              <a:t>https://www.w3.org/WoT/IG/</a:t>
            </a:r>
            <a:r>
              <a:rPr lang="en-US" sz="1200" dirty="0"/>
              <a:t> (blog)</a:t>
            </a:r>
          </a:p>
          <a:p>
            <a:pPr lvl="1"/>
            <a:r>
              <a:rPr lang="en-US" sz="1200" dirty="0">
                <a:hlinkClick r:id="rId2"/>
              </a:rPr>
              <a:t>https://www.w3.org/2016/07/wot-ig-charter.html</a:t>
            </a:r>
            <a:r>
              <a:rPr lang="en-US" sz="1200" dirty="0"/>
              <a:t> (charter)</a:t>
            </a:r>
            <a:endParaRPr lang="en-US" sz="1200" dirty="0">
              <a:hlinkClick r:id="rId2"/>
            </a:endParaRPr>
          </a:p>
          <a:p>
            <a:pPr lvl="1"/>
            <a:r>
              <a:rPr lang="en-US" sz="1200" dirty="0">
                <a:hlinkClick r:id="rId3"/>
              </a:rPr>
              <a:t>https://lists.w3.org/Archives/Public/public-wot-ig/</a:t>
            </a:r>
            <a:r>
              <a:rPr lang="en-US" sz="1200" dirty="0"/>
              <a:t> (subscribe to mailing list)</a:t>
            </a:r>
          </a:p>
          <a:p>
            <a:r>
              <a:rPr lang="en-US" dirty="0"/>
              <a:t>W3C WoT Working Group</a:t>
            </a:r>
          </a:p>
          <a:p>
            <a:pPr lvl="1"/>
            <a:r>
              <a:rPr lang="en-US" sz="1200" dirty="0">
                <a:hlinkClick r:id="rId4"/>
              </a:rPr>
              <a:t>https://www.w3.org/WoT/WG/</a:t>
            </a:r>
            <a:r>
              <a:rPr lang="en-US" sz="1200" dirty="0"/>
              <a:t> (dashboard)</a:t>
            </a:r>
          </a:p>
          <a:p>
            <a:pPr lvl="1"/>
            <a:r>
              <a:rPr lang="en-US" sz="1200" dirty="0">
                <a:hlinkClick r:id="rId5"/>
              </a:rPr>
              <a:t>https://www.w3.org/2016/12/wot-wg-2016.html</a:t>
            </a:r>
            <a:r>
              <a:rPr lang="en-US" sz="1200" dirty="0"/>
              <a:t> (charter)</a:t>
            </a:r>
          </a:p>
          <a:p>
            <a:r>
              <a:rPr lang="en-US" dirty="0"/>
              <a:t>W3C WoT Wiki (IG+WG organizational information)</a:t>
            </a:r>
          </a:p>
          <a:p>
            <a:pPr lvl="1"/>
            <a:r>
              <a:rPr lang="en-US" sz="1200" dirty="0">
                <a:hlinkClick r:id="rId6"/>
              </a:rPr>
              <a:t>https://www.w3.org/WoT/IG/wiki/Main_Page</a:t>
            </a:r>
            <a:r>
              <a:rPr lang="en-US" sz="1200" dirty="0"/>
              <a:t> </a:t>
            </a:r>
          </a:p>
          <a:p>
            <a:endParaRPr lang="en-US" sz="1200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5373624" y="1683649"/>
            <a:ext cx="7410882" cy="38558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spcBef>
                <a:spcPts val="15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W3C </a:t>
            </a:r>
            <a:r>
              <a:rPr lang="en-US" dirty="0" err="1" smtClean="0"/>
              <a:t>WoT</a:t>
            </a:r>
            <a:r>
              <a:rPr lang="en-US" dirty="0" smtClean="0"/>
              <a:t> GitHub (IG technical proposals)</a:t>
            </a:r>
          </a:p>
          <a:p>
            <a:pPr lvl="1"/>
            <a:r>
              <a:rPr lang="en-US" sz="1200" dirty="0" smtClean="0">
                <a:hlinkClick r:id="rId7"/>
              </a:rPr>
              <a:t>https://github.com/w3c/wot</a:t>
            </a:r>
            <a:r>
              <a:rPr lang="en-US" sz="1200" dirty="0" smtClean="0"/>
              <a:t> </a:t>
            </a:r>
          </a:p>
          <a:p>
            <a:r>
              <a:rPr lang="en-US" dirty="0" smtClean="0"/>
              <a:t>W3C </a:t>
            </a:r>
            <a:r>
              <a:rPr lang="en-US" dirty="0" err="1" smtClean="0"/>
              <a:t>WoT</a:t>
            </a:r>
            <a:r>
              <a:rPr lang="en-US" dirty="0" smtClean="0"/>
              <a:t> WG Documents</a:t>
            </a:r>
          </a:p>
          <a:p>
            <a:pPr lvl="1"/>
            <a:r>
              <a:rPr lang="en-US" sz="1200" dirty="0" smtClean="0">
                <a:hlinkClick r:id="rId8"/>
              </a:rPr>
              <a:t>https://w3c.github.io/wot-architecture/</a:t>
            </a:r>
            <a:endParaRPr lang="en-US" sz="1200" dirty="0" smtClean="0"/>
          </a:p>
          <a:p>
            <a:pPr lvl="1"/>
            <a:r>
              <a:rPr lang="en-US" sz="1200" dirty="0" smtClean="0">
                <a:hlinkClick r:id="rId9"/>
              </a:rPr>
              <a:t>https://w3c.github.io/wot-thing-description/</a:t>
            </a:r>
            <a:endParaRPr lang="en-US" sz="1200" dirty="0" smtClean="0"/>
          </a:p>
          <a:p>
            <a:pPr lvl="1"/>
            <a:r>
              <a:rPr lang="en-US" sz="1200" dirty="0" smtClean="0">
                <a:hlinkClick r:id="rId10"/>
              </a:rPr>
              <a:t>https://w3c.github.io/wot-scripting-api/</a:t>
            </a:r>
            <a:endParaRPr lang="en-US" sz="1200" dirty="0" smtClean="0"/>
          </a:p>
          <a:p>
            <a:pPr lvl="1"/>
            <a:r>
              <a:rPr lang="en-US" sz="1200" dirty="0" smtClean="0">
                <a:hlinkClick r:id="rId11"/>
              </a:rPr>
              <a:t>https://w3c.github.io/wot-binding-templates/</a:t>
            </a:r>
            <a:endParaRPr lang="en-US" sz="120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22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7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193531" y="1642501"/>
            <a:ext cx="8761510" cy="31743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1436" y="3659167"/>
            <a:ext cx="906034" cy="6040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0433" y="3733454"/>
            <a:ext cx="615336" cy="615336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3080" y="3405857"/>
            <a:ext cx="1382263" cy="110581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4022" y="4145627"/>
            <a:ext cx="1091930" cy="38871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3505" y="3200312"/>
            <a:ext cx="951699" cy="673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GB" dirty="0" smtClean="0"/>
              <a:t>Web of Things Participants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23</a:t>
            </a:fld>
            <a:r>
              <a:rPr lang="en-US" smtClean="0"/>
              <a:t>/31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6874" y="3555804"/>
            <a:ext cx="824550" cy="8582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8574" y="4003710"/>
            <a:ext cx="631274" cy="6312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2867" y="2943456"/>
            <a:ext cx="468798" cy="4687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7188" y="3484623"/>
            <a:ext cx="1597981" cy="2696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337" y="2132362"/>
            <a:ext cx="1223862" cy="1839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4226" y="2503670"/>
            <a:ext cx="396374" cy="5264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4571" y="1743418"/>
            <a:ext cx="740405" cy="2591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9984" y="1695147"/>
            <a:ext cx="983568" cy="4156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4641" y="1340067"/>
            <a:ext cx="1251585" cy="10012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632" y="1642341"/>
            <a:ext cx="1153175" cy="3201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921" y="2392966"/>
            <a:ext cx="889686" cy="5048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431832" y="1737656"/>
            <a:ext cx="693484" cy="34218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1132" y="1716790"/>
            <a:ext cx="688858" cy="62149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0575" y="3040781"/>
            <a:ext cx="520700" cy="50435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5741" y="1994007"/>
            <a:ext cx="1005913" cy="3931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2497" y="1995077"/>
            <a:ext cx="399720" cy="61306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034" y="2081494"/>
            <a:ext cx="500634" cy="50437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0083" y="2179390"/>
            <a:ext cx="780181" cy="48761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7401" y="4467089"/>
            <a:ext cx="948808" cy="19388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538" b="28198"/>
          <a:stretch/>
        </p:blipFill>
        <p:spPr>
          <a:xfrm>
            <a:off x="2882465" y="2161385"/>
            <a:ext cx="1161147" cy="41563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20720" y="2382352"/>
            <a:ext cx="744591" cy="43848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8362" y="2397727"/>
            <a:ext cx="827379" cy="20262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3535" y="2800637"/>
            <a:ext cx="617906" cy="45477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9751" y="2646429"/>
            <a:ext cx="661712" cy="36864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221128" y="2940033"/>
            <a:ext cx="754836" cy="30948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2002085" y="2715063"/>
            <a:ext cx="1268543" cy="39163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7471408" y="2929337"/>
            <a:ext cx="791370" cy="24699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682" y="2986383"/>
            <a:ext cx="773568" cy="28203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6547" y="3171181"/>
            <a:ext cx="880836" cy="6606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1346" y="3318058"/>
            <a:ext cx="714823" cy="211198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35" y="3880687"/>
            <a:ext cx="900332" cy="675249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531" y="3327006"/>
            <a:ext cx="677732" cy="484094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3426" y="1716371"/>
            <a:ext cx="1440017" cy="2046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1132" y="2230110"/>
            <a:ext cx="721167" cy="72116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1025" y="1954330"/>
            <a:ext cx="998851" cy="304436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3532" y="2951551"/>
            <a:ext cx="776373" cy="4710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3020" y="3692606"/>
            <a:ext cx="1047690" cy="78697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10590" y="4319669"/>
            <a:ext cx="1338146" cy="3240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5915" y="4406895"/>
            <a:ext cx="684240" cy="48372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090" y="3329571"/>
            <a:ext cx="741405" cy="35530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9139" y="3417659"/>
            <a:ext cx="1387967" cy="780731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032" y="3851256"/>
            <a:ext cx="701749" cy="460353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5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4600" y="4427748"/>
            <a:ext cx="517269" cy="36148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5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3406" y="2498873"/>
            <a:ext cx="453177" cy="45317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5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9577" y="2574658"/>
            <a:ext cx="1211061" cy="376619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6311396" y="3972045"/>
            <a:ext cx="1143190" cy="68047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54"/>
          <a:stretch>
            <a:fillRect/>
          </a:stretch>
        </p:blipFill>
        <p:spPr>
          <a:xfrm>
            <a:off x="3581388" y="4554659"/>
            <a:ext cx="1087053" cy="233621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0982" y="4416675"/>
            <a:ext cx="1004807" cy="409903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3358" y="4117274"/>
            <a:ext cx="606219" cy="20207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1711" y="3882266"/>
            <a:ext cx="945441" cy="479724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5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6230" y="3045388"/>
            <a:ext cx="1004021" cy="473898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5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0451" y="3325680"/>
            <a:ext cx="663053" cy="66305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4983" y="4621899"/>
            <a:ext cx="1183846" cy="171658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6648" y="3586103"/>
            <a:ext cx="675846" cy="352284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0235" y="4475991"/>
            <a:ext cx="701173" cy="35058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00025" y="2759854"/>
            <a:ext cx="981906" cy="736429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7911" y="1940315"/>
            <a:ext cx="572378" cy="28050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5"/>
          <a:stretch>
            <a:fillRect/>
          </a:stretch>
        </p:blipFill>
        <p:spPr>
          <a:xfrm>
            <a:off x="4092338" y="1763678"/>
            <a:ext cx="497126" cy="48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7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oneM2M-WoT Interworking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Preliminary thoughts for discussion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2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Interworking: WoT</a:t>
            </a:r>
            <a:r>
              <a:rPr lang="en-US" altLang="zh-CN" dirty="0" smtClean="0">
                <a:sym typeface="Wingdings" panose="05000000000000000000" pitchFamily="2" charset="2"/>
              </a:rPr>
              <a:t>oneM2M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D49EEE-209D-4380-8B1D-22A3114D441A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61" name="Content Placeholder 2"/>
          <p:cNvSpPr>
            <a:spLocks noGrp="1"/>
          </p:cNvSpPr>
          <p:nvPr/>
        </p:nvSpPr>
        <p:spPr bwMode="auto">
          <a:xfrm>
            <a:off x="200801" y="1628525"/>
            <a:ext cx="5964306" cy="57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059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Exposing the WoT interface (described in TD) to oneM2M systems</a:t>
            </a:r>
          </a:p>
          <a:p>
            <a:pPr lvl="1" defTabSz="457059" eaLnBrk="1" hangingPunct="1"/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</a:rPr>
              <a:t>Benefit</a:t>
            </a:r>
            <a:r>
              <a:rPr lang="en-US" altLang="zh-CN" sz="1200" dirty="0"/>
              <a:t>: </a:t>
            </a:r>
            <a:r>
              <a:rPr lang="en-US" altLang="zh-CN" sz="1200" dirty="0" smtClean="0"/>
              <a:t>WoT services/data </a:t>
            </a:r>
            <a:r>
              <a:rPr lang="en-US" altLang="zh-CN" sz="1200" dirty="0"/>
              <a:t>can be consumed by </a:t>
            </a:r>
            <a:r>
              <a:rPr lang="en-US" altLang="zh-CN" sz="1200" dirty="0" smtClean="0"/>
              <a:t>oneM2M applications</a:t>
            </a:r>
          </a:p>
        </p:txBody>
      </p:sp>
      <p:sp>
        <p:nvSpPr>
          <p:cNvPr id="63" name="圆角矩形 62"/>
          <p:cNvSpPr/>
          <p:nvPr/>
        </p:nvSpPr>
        <p:spPr bwMode="auto">
          <a:xfrm>
            <a:off x="5063827" y="3112693"/>
            <a:ext cx="1817688" cy="915987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/>
        </p:spPr>
        <p:txBody>
          <a:bodyPr lIns="104396" tIns="52201" rIns="104396" bIns="5220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792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7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utigerNext LT BlackCn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64" name="Rectangle 13"/>
          <p:cNvSpPr>
            <a:spLocks noChangeArrowheads="1"/>
          </p:cNvSpPr>
          <p:nvPr/>
        </p:nvSpPr>
        <p:spPr bwMode="auto">
          <a:xfrm>
            <a:off x="766262" y="2504679"/>
            <a:ext cx="845766" cy="309563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altLang="zh-CN" sz="1333" dirty="0" smtClean="0">
                <a:solidFill>
                  <a:srgbClr val="000000"/>
                </a:solidFill>
              </a:rPr>
              <a:t>Actuator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Rectangle 15"/>
          <p:cNvSpPr>
            <a:spLocks noChangeArrowheads="1"/>
          </p:cNvSpPr>
          <p:nvPr/>
        </p:nvSpPr>
        <p:spPr bwMode="auto">
          <a:xfrm>
            <a:off x="2238077" y="4225530"/>
            <a:ext cx="955676" cy="223838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CSE</a:t>
            </a:r>
            <a:endParaRPr kumimoji="0" lang="fr-FR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TextBox 20"/>
          <p:cNvSpPr txBox="1">
            <a:spLocks noChangeArrowheads="1"/>
          </p:cNvSpPr>
          <p:nvPr/>
        </p:nvSpPr>
        <p:spPr bwMode="auto">
          <a:xfrm>
            <a:off x="1282401" y="2931718"/>
            <a:ext cx="1035050" cy="150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WoT i/f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Rectangle 30"/>
          <p:cNvSpPr>
            <a:spLocks noChangeArrowheads="1"/>
          </p:cNvSpPr>
          <p:nvPr/>
        </p:nvSpPr>
        <p:spPr bwMode="auto">
          <a:xfrm>
            <a:off x="1061739" y="3358756"/>
            <a:ext cx="1028700" cy="377825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ts val="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Inter-working Proxy (AE)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8" name="Straight Connector 16"/>
          <p:cNvSpPr>
            <a:spLocks noChangeShapeType="1"/>
          </p:cNvSpPr>
          <p:nvPr/>
        </p:nvSpPr>
        <p:spPr bwMode="auto">
          <a:xfrm flipV="1">
            <a:off x="1577204" y="3737351"/>
            <a:ext cx="5927" cy="2853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Straight Connector 21"/>
          <p:cNvSpPr>
            <a:spLocks noChangeShapeType="1"/>
          </p:cNvSpPr>
          <p:nvPr/>
        </p:nvSpPr>
        <p:spPr bwMode="auto">
          <a:xfrm>
            <a:off x="1506077" y="3844487"/>
            <a:ext cx="138020" cy="0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0" name="TextBox 22"/>
          <p:cNvSpPr txBox="1">
            <a:spLocks noChangeArrowheads="1"/>
          </p:cNvSpPr>
          <p:nvPr/>
        </p:nvSpPr>
        <p:spPr bwMode="auto">
          <a:xfrm>
            <a:off x="1723727" y="3736581"/>
            <a:ext cx="903287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Mca</a:t>
            </a:r>
            <a:endParaRPr kumimoji="0" lang="fr-FR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1" name="Straight Connector 17"/>
          <p:cNvSpPr>
            <a:spLocks noChangeShapeType="1"/>
          </p:cNvSpPr>
          <p:nvPr/>
        </p:nvSpPr>
        <p:spPr bwMode="auto">
          <a:xfrm>
            <a:off x="1218184" y="3073766"/>
            <a:ext cx="138020" cy="0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2" name="Straight Connector 14"/>
          <p:cNvSpPr>
            <a:spLocks noChangeShapeType="1"/>
          </p:cNvSpPr>
          <p:nvPr/>
        </p:nvSpPr>
        <p:spPr bwMode="auto">
          <a:xfrm flipV="1">
            <a:off x="1282536" y="2836537"/>
            <a:ext cx="0" cy="52146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3" name="Rectangle 13"/>
          <p:cNvSpPr>
            <a:spLocks noChangeArrowheads="1"/>
          </p:cNvSpPr>
          <p:nvPr/>
        </p:nvSpPr>
        <p:spPr bwMode="auto">
          <a:xfrm>
            <a:off x="6756672" y="2504680"/>
            <a:ext cx="2058418" cy="331858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fr-FR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ja-JP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oneM2M Application </a:t>
            </a:r>
            <a:r>
              <a:rPr kumimoji="0" lang="fr-FR" altLang="ja-JP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(AE)</a:t>
            </a:r>
          </a:p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fr-FR" altLang="ja-JP" sz="1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74" name="Straight Connector 16"/>
          <p:cNvSpPr>
            <a:spLocks noChangeShapeType="1"/>
          </p:cNvSpPr>
          <p:nvPr/>
        </p:nvSpPr>
        <p:spPr bwMode="auto">
          <a:xfrm flipV="1">
            <a:off x="7468841" y="2836537"/>
            <a:ext cx="10160" cy="137581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" name="Straight Connector 21"/>
          <p:cNvSpPr>
            <a:spLocks noChangeShapeType="1"/>
          </p:cNvSpPr>
          <p:nvPr/>
        </p:nvSpPr>
        <p:spPr bwMode="auto">
          <a:xfrm>
            <a:off x="7395174" y="3607258"/>
            <a:ext cx="137174" cy="0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6" name="TextBox 22"/>
          <p:cNvSpPr txBox="1">
            <a:spLocks noChangeArrowheads="1"/>
          </p:cNvSpPr>
          <p:nvPr/>
        </p:nvSpPr>
        <p:spPr bwMode="auto">
          <a:xfrm>
            <a:off x="7546678" y="3531793"/>
            <a:ext cx="485776" cy="14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Mca</a:t>
            </a:r>
            <a:endParaRPr kumimoji="0" lang="fr-FR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7" name="Line 31"/>
          <p:cNvSpPr>
            <a:spLocks noChangeShapeType="1"/>
          </p:cNvSpPr>
          <p:nvPr/>
        </p:nvSpPr>
        <p:spPr bwMode="auto">
          <a:xfrm>
            <a:off x="2899824" y="3974580"/>
            <a:ext cx="73497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8" name="Straight Connector 14"/>
          <p:cNvSpPr>
            <a:spLocks noChangeShapeType="1"/>
          </p:cNvSpPr>
          <p:nvPr/>
        </p:nvSpPr>
        <p:spPr bwMode="auto">
          <a:xfrm flipH="1" flipV="1">
            <a:off x="2898977" y="3974580"/>
            <a:ext cx="847" cy="2377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ectangle 13"/>
          <p:cNvSpPr>
            <a:spLocks noChangeArrowheads="1"/>
          </p:cNvSpPr>
          <p:nvPr/>
        </p:nvSpPr>
        <p:spPr bwMode="auto">
          <a:xfrm>
            <a:off x="3564521" y="2504680"/>
            <a:ext cx="658125" cy="309563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Sensor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TextBox 20"/>
          <p:cNvSpPr txBox="1">
            <a:spLocks noChangeArrowheads="1"/>
          </p:cNvSpPr>
          <p:nvPr/>
        </p:nvSpPr>
        <p:spPr bwMode="auto">
          <a:xfrm>
            <a:off x="3255020" y="2910105"/>
            <a:ext cx="10350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WoT i/f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Rectangle 30"/>
          <p:cNvSpPr>
            <a:spLocks noChangeArrowheads="1"/>
          </p:cNvSpPr>
          <p:nvPr/>
        </p:nvSpPr>
        <p:spPr bwMode="auto">
          <a:xfrm>
            <a:off x="3120727" y="3358756"/>
            <a:ext cx="1028700" cy="377825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ts val="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Inter-working Proxy </a:t>
            </a:r>
            <a:r>
              <a:rPr lang="en-US" altLang="zh-CN" sz="1067" dirty="0" smtClean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(AE)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Straight Connector 16"/>
          <p:cNvSpPr>
            <a:spLocks noChangeShapeType="1"/>
          </p:cNvSpPr>
          <p:nvPr/>
        </p:nvSpPr>
        <p:spPr bwMode="auto">
          <a:xfrm flipV="1">
            <a:off x="3640728" y="3737351"/>
            <a:ext cx="0" cy="23722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Straight Connector 21"/>
          <p:cNvSpPr>
            <a:spLocks noChangeShapeType="1"/>
          </p:cNvSpPr>
          <p:nvPr/>
        </p:nvSpPr>
        <p:spPr bwMode="auto">
          <a:xfrm>
            <a:off x="3564521" y="3844487"/>
            <a:ext cx="137174" cy="0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TextBox 22"/>
          <p:cNvSpPr txBox="1">
            <a:spLocks noChangeArrowheads="1"/>
          </p:cNvSpPr>
          <p:nvPr/>
        </p:nvSpPr>
        <p:spPr bwMode="auto">
          <a:xfrm>
            <a:off x="3619202" y="3768331"/>
            <a:ext cx="903287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Mca</a:t>
            </a:r>
            <a:endParaRPr kumimoji="0" lang="fr-FR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Straight Connector 17"/>
          <p:cNvSpPr>
            <a:spLocks noChangeShapeType="1"/>
          </p:cNvSpPr>
          <p:nvPr/>
        </p:nvSpPr>
        <p:spPr bwMode="auto">
          <a:xfrm>
            <a:off x="3780683" y="3073766"/>
            <a:ext cx="137174" cy="0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6" name="Straight Connector 14"/>
          <p:cNvSpPr>
            <a:spLocks noChangeShapeType="1"/>
          </p:cNvSpPr>
          <p:nvPr/>
        </p:nvSpPr>
        <p:spPr bwMode="auto">
          <a:xfrm flipV="1">
            <a:off x="3845036" y="2836537"/>
            <a:ext cx="0" cy="52146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Line 21"/>
          <p:cNvSpPr>
            <a:spLocks noChangeShapeType="1"/>
          </p:cNvSpPr>
          <p:nvPr/>
        </p:nvSpPr>
        <p:spPr bwMode="auto">
          <a:xfrm>
            <a:off x="1577204" y="4022682"/>
            <a:ext cx="8086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Straight Connector 14"/>
          <p:cNvSpPr>
            <a:spLocks noChangeShapeType="1"/>
          </p:cNvSpPr>
          <p:nvPr/>
        </p:nvSpPr>
        <p:spPr bwMode="auto">
          <a:xfrm flipV="1">
            <a:off x="2385848" y="4022682"/>
            <a:ext cx="0" cy="18967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Rectangle 19"/>
          <p:cNvSpPr>
            <a:spLocks noChangeArrowheads="1"/>
          </p:cNvSpPr>
          <p:nvPr/>
        </p:nvSpPr>
        <p:spPr bwMode="auto">
          <a:xfrm>
            <a:off x="988715" y="3262894"/>
            <a:ext cx="3233729" cy="147222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TextBox 22"/>
          <p:cNvSpPr txBox="1">
            <a:spLocks noChangeArrowheads="1"/>
          </p:cNvSpPr>
          <p:nvPr/>
        </p:nvSpPr>
        <p:spPr bwMode="auto">
          <a:xfrm>
            <a:off x="988713" y="4468419"/>
            <a:ext cx="1616076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MN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Rectangle 15"/>
          <p:cNvSpPr>
            <a:spLocks noChangeArrowheads="1"/>
          </p:cNvSpPr>
          <p:nvPr/>
        </p:nvSpPr>
        <p:spPr bwMode="auto">
          <a:xfrm>
            <a:off x="7021215" y="4225530"/>
            <a:ext cx="955676" cy="223838"/>
          </a:xfrm>
          <a:prstGeom prst="rect">
            <a:avLst/>
          </a:prstGeom>
          <a:noFill/>
          <a:ln w="25400">
            <a:solidFill>
              <a:srgbClr val="385D8A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</a:extLst>
        </p:spPr>
        <p:txBody>
          <a:bodyPr lIns="87783" tIns="43891" rIns="87783" bIns="43891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ctr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CSE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TextBox 22"/>
          <p:cNvSpPr txBox="1">
            <a:spLocks noChangeArrowheads="1"/>
          </p:cNvSpPr>
          <p:nvPr/>
        </p:nvSpPr>
        <p:spPr bwMode="auto">
          <a:xfrm>
            <a:off x="4828877" y="4387456"/>
            <a:ext cx="452437" cy="141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Mcc</a:t>
            </a:r>
            <a:endParaRPr kumimoji="0" lang="fr-FR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Rectangle 15"/>
          <p:cNvSpPr>
            <a:spLocks noChangeArrowheads="1"/>
          </p:cNvSpPr>
          <p:nvPr/>
        </p:nvSpPr>
        <p:spPr bwMode="auto">
          <a:xfrm>
            <a:off x="6365529" y="4122710"/>
            <a:ext cx="2112320" cy="61240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4" name="TextBox 22"/>
          <p:cNvSpPr txBox="1">
            <a:spLocks noChangeArrowheads="1"/>
          </p:cNvSpPr>
          <p:nvPr/>
        </p:nvSpPr>
        <p:spPr bwMode="auto">
          <a:xfrm>
            <a:off x="6443365" y="4468419"/>
            <a:ext cx="1404938" cy="16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Infrastructure Node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5" name="Line 13"/>
          <p:cNvSpPr>
            <a:spLocks noChangeShapeType="1"/>
          </p:cNvSpPr>
          <p:nvPr/>
        </p:nvSpPr>
        <p:spPr bwMode="auto">
          <a:xfrm>
            <a:off x="3193646" y="4354475"/>
            <a:ext cx="382137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Oval 12"/>
          <p:cNvSpPr>
            <a:spLocks noChangeArrowheads="1"/>
          </p:cNvSpPr>
          <p:nvPr/>
        </p:nvSpPr>
        <p:spPr bwMode="auto">
          <a:xfrm>
            <a:off x="5192463" y="3151256"/>
            <a:ext cx="1595652" cy="709175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7" name="Text Box 11"/>
          <p:cNvSpPr txBox="1">
            <a:spLocks noChangeArrowheads="1"/>
          </p:cNvSpPr>
          <p:nvPr/>
        </p:nvSpPr>
        <p:spPr bwMode="auto">
          <a:xfrm>
            <a:off x="2134972" y="2429929"/>
            <a:ext cx="971550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sz="1067" dirty="0" smtClean="0">
                <a:solidFill>
                  <a:srgbClr val="FF0000"/>
                </a:solidFill>
              </a:rPr>
              <a:t>Thing Description</a:t>
            </a:r>
            <a:endParaRPr kumimoji="0" lang="en-GB" altLang="zh-CN" sz="1067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8" name="Line 9"/>
          <p:cNvSpPr>
            <a:spLocks noChangeShapeType="1"/>
          </p:cNvSpPr>
          <p:nvPr/>
        </p:nvSpPr>
        <p:spPr bwMode="auto">
          <a:xfrm>
            <a:off x="4149623" y="3539613"/>
            <a:ext cx="888472" cy="7437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9" name="Line 8"/>
          <p:cNvSpPr>
            <a:spLocks noChangeShapeType="1"/>
          </p:cNvSpPr>
          <p:nvPr/>
        </p:nvSpPr>
        <p:spPr bwMode="auto">
          <a:xfrm flipH="1">
            <a:off x="6306316" y="2766469"/>
            <a:ext cx="436424" cy="346062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Oval 7"/>
          <p:cNvSpPr>
            <a:spLocks noChangeArrowheads="1"/>
          </p:cNvSpPr>
          <p:nvPr/>
        </p:nvSpPr>
        <p:spPr bwMode="auto">
          <a:xfrm>
            <a:off x="2043429" y="2341693"/>
            <a:ext cx="1062516" cy="507256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1" name="Line 5"/>
          <p:cNvSpPr>
            <a:spLocks noChangeShapeType="1"/>
          </p:cNvSpPr>
          <p:nvPr/>
        </p:nvSpPr>
        <p:spPr bwMode="auto">
          <a:xfrm flipH="1" flipV="1">
            <a:off x="2964150" y="2825172"/>
            <a:ext cx="405950" cy="54946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2" name="Line 4"/>
          <p:cNvSpPr>
            <a:spLocks noChangeShapeType="1"/>
          </p:cNvSpPr>
          <p:nvPr/>
        </p:nvSpPr>
        <p:spPr bwMode="auto">
          <a:xfrm flipH="1" flipV="1">
            <a:off x="3119875" y="2647554"/>
            <a:ext cx="444068" cy="378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3" name="TextBox 20"/>
          <p:cNvSpPr txBox="1">
            <a:spLocks noChangeArrowheads="1"/>
          </p:cNvSpPr>
          <p:nvPr/>
        </p:nvSpPr>
        <p:spPr bwMode="auto">
          <a:xfrm>
            <a:off x="4219560" y="3336175"/>
            <a:ext cx="927527" cy="378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 smtClean="0">
                <a:ln>
                  <a:noFill/>
                </a:ln>
                <a:solidFill>
                  <a:srgbClr val="263B86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encapsulate &amp; map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263B8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4" name="Straight Connector 21"/>
          <p:cNvSpPr>
            <a:spLocks noChangeShapeType="1"/>
          </p:cNvSpPr>
          <p:nvPr/>
        </p:nvSpPr>
        <p:spPr bwMode="auto">
          <a:xfrm flipH="1">
            <a:off x="4652226" y="4289668"/>
            <a:ext cx="0" cy="135598"/>
          </a:xfrm>
          <a:prstGeom prst="line">
            <a:avLst/>
          </a:prstGeom>
          <a:noFill/>
          <a:ln w="9525">
            <a:solidFill>
              <a:srgbClr val="4A7EB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5" name="TextBox 20"/>
          <p:cNvSpPr txBox="1">
            <a:spLocks noChangeArrowheads="1"/>
          </p:cNvSpPr>
          <p:nvPr/>
        </p:nvSpPr>
        <p:spPr bwMode="auto">
          <a:xfrm>
            <a:off x="6219528" y="2744393"/>
            <a:ext cx="465137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uses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6" name="TextBox 20"/>
          <p:cNvSpPr txBox="1">
            <a:spLocks noChangeArrowheads="1"/>
          </p:cNvSpPr>
          <p:nvPr/>
        </p:nvSpPr>
        <p:spPr bwMode="auto">
          <a:xfrm>
            <a:off x="2978054" y="2415744"/>
            <a:ext cx="750888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provides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7" name="TextBox 20"/>
          <p:cNvSpPr txBox="1">
            <a:spLocks noChangeArrowheads="1"/>
          </p:cNvSpPr>
          <p:nvPr/>
        </p:nvSpPr>
        <p:spPr bwMode="auto">
          <a:xfrm>
            <a:off x="2757965" y="2933682"/>
            <a:ext cx="465139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uses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8" name="TextBox 20"/>
          <p:cNvSpPr txBox="1">
            <a:spLocks noChangeArrowheads="1"/>
          </p:cNvSpPr>
          <p:nvPr/>
        </p:nvSpPr>
        <p:spPr bwMode="auto">
          <a:xfrm>
            <a:off x="5109202" y="3803244"/>
            <a:ext cx="1633538" cy="219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oneM2M Resource</a:t>
            </a:r>
            <a:r>
              <a:rPr kumimoji="0" lang="fr-FR" altLang="zh-CN" sz="1067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Model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9" name="Text Box 11"/>
          <p:cNvSpPr txBox="1">
            <a:spLocks noChangeArrowheads="1"/>
          </p:cNvSpPr>
          <p:nvPr/>
        </p:nvSpPr>
        <p:spPr bwMode="auto">
          <a:xfrm>
            <a:off x="6179405" y="3321657"/>
            <a:ext cx="805736" cy="39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65837" tIns="32918" rIns="65837" bIns="32918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WoT TD</a:t>
            </a:r>
          </a:p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mapping</a:t>
            </a:r>
            <a:endParaRPr kumimoji="0" lang="en-GB" altLang="zh-CN" sz="1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5903612" y="3374632"/>
            <a:ext cx="250825" cy="106363"/>
          </a:xfrm>
          <a:prstGeom prst="rect">
            <a:avLst/>
          </a:prstGeom>
          <a:solidFill>
            <a:srgbClr val="FBC01E"/>
          </a:solidFill>
          <a:ln w="28575" cap="flat" cmpd="sng" algn="ctr">
            <a:solidFill>
              <a:srgbClr val="FBC01E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5900437" y="3525443"/>
            <a:ext cx="252413" cy="106362"/>
          </a:xfrm>
          <a:prstGeom prst="rect">
            <a:avLst/>
          </a:prstGeom>
          <a:solidFill>
            <a:srgbClr val="FBC01E"/>
          </a:solidFill>
          <a:ln w="28575" cap="flat" cmpd="sng" algn="ctr">
            <a:solidFill>
              <a:srgbClr val="FBC01E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5900437" y="3677843"/>
            <a:ext cx="252413" cy="106362"/>
          </a:xfrm>
          <a:prstGeom prst="rect">
            <a:avLst/>
          </a:prstGeom>
          <a:solidFill>
            <a:srgbClr val="FBC01E"/>
          </a:solidFill>
          <a:ln w="28575" cap="flat" cmpd="sng" algn="ctr">
            <a:solidFill>
              <a:srgbClr val="FBC01E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5589287" y="3250807"/>
            <a:ext cx="250825" cy="106363"/>
          </a:xfrm>
          <a:prstGeom prst="rect">
            <a:avLst/>
          </a:prstGeom>
          <a:solidFill>
            <a:srgbClr val="FBC01E"/>
          </a:solidFill>
          <a:ln w="28575" cap="flat" cmpd="sng" algn="ctr">
            <a:solidFill>
              <a:srgbClr val="FBC01E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0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14" name="肘形连接符 113"/>
          <p:cNvCxnSpPr>
            <a:stCxn id="113" idx="2"/>
            <a:endCxn id="110" idx="1"/>
          </p:cNvCxnSpPr>
          <p:nvPr/>
        </p:nvCxnSpPr>
        <p:spPr>
          <a:xfrm rot="16200000" flipH="1">
            <a:off x="5773437" y="3298431"/>
            <a:ext cx="71437" cy="188912"/>
          </a:xfrm>
          <a:prstGeom prst="bentConnector2">
            <a:avLst/>
          </a:prstGeom>
          <a:noFill/>
          <a:ln w="12700" cap="flat" cmpd="sng" algn="ctr">
            <a:solidFill>
              <a:srgbClr val="FBC01E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115" name="肘形连接符 114"/>
          <p:cNvCxnSpPr>
            <a:stCxn id="113" idx="2"/>
            <a:endCxn id="111" idx="1"/>
          </p:cNvCxnSpPr>
          <p:nvPr/>
        </p:nvCxnSpPr>
        <p:spPr>
          <a:xfrm rot="16200000" flipH="1">
            <a:off x="5697236" y="3374632"/>
            <a:ext cx="220662" cy="185737"/>
          </a:xfrm>
          <a:prstGeom prst="bentConnector2">
            <a:avLst/>
          </a:prstGeom>
          <a:noFill/>
          <a:ln w="12700" cap="flat" cmpd="sng" algn="ctr">
            <a:solidFill>
              <a:srgbClr val="FBC01E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116" name="肘形连接符 115"/>
          <p:cNvCxnSpPr>
            <a:stCxn id="113" idx="2"/>
            <a:endCxn id="112" idx="1"/>
          </p:cNvCxnSpPr>
          <p:nvPr/>
        </p:nvCxnSpPr>
        <p:spPr>
          <a:xfrm rot="16200000" flipH="1">
            <a:off x="5621036" y="3450832"/>
            <a:ext cx="373062" cy="185737"/>
          </a:xfrm>
          <a:prstGeom prst="bentConnector2">
            <a:avLst/>
          </a:prstGeom>
          <a:noFill/>
          <a:ln w="12700" cap="flat" cmpd="sng" algn="ctr">
            <a:solidFill>
              <a:srgbClr val="FBC01E">
                <a:shade val="95000"/>
                <a:satMod val="105000"/>
              </a:srgbClr>
            </a:solidFill>
            <a:prstDash val="solid"/>
          </a:ln>
          <a:effectLst/>
        </p:spPr>
      </p:cxnSp>
      <p:pic>
        <p:nvPicPr>
          <p:cNvPr id="117" name="图片 1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77" y="4404125"/>
            <a:ext cx="447675" cy="304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  <p:pic>
        <p:nvPicPr>
          <p:cNvPr id="118" name="图片 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532" y="4430318"/>
            <a:ext cx="447675" cy="304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6121" y="2787100"/>
            <a:ext cx="447675" cy="304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  <p:pic>
        <p:nvPicPr>
          <p:cNvPr id="120" name="图片 1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74" y="2846839"/>
            <a:ext cx="811623" cy="298312"/>
          </a:xfrm>
          <a:prstGeom prst="rect">
            <a:avLst/>
          </a:prstGeom>
        </p:spPr>
      </p:pic>
      <p:sp>
        <p:nvSpPr>
          <p:cNvPr id="121" name="TextBox 20"/>
          <p:cNvSpPr txBox="1">
            <a:spLocks noChangeArrowheads="1"/>
          </p:cNvSpPr>
          <p:nvPr/>
        </p:nvSpPr>
        <p:spPr bwMode="auto">
          <a:xfrm>
            <a:off x="2026115" y="2948608"/>
            <a:ext cx="465139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uses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2" name="Line 5"/>
          <p:cNvSpPr>
            <a:spLocks noChangeShapeType="1"/>
          </p:cNvSpPr>
          <p:nvPr/>
        </p:nvSpPr>
        <p:spPr bwMode="auto">
          <a:xfrm flipV="1">
            <a:off x="1808152" y="2791448"/>
            <a:ext cx="407698" cy="583184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" name="Line 4"/>
          <p:cNvSpPr>
            <a:spLocks noChangeShapeType="1"/>
          </p:cNvSpPr>
          <p:nvPr/>
        </p:nvSpPr>
        <p:spPr bwMode="auto">
          <a:xfrm>
            <a:off x="1567639" y="2645617"/>
            <a:ext cx="475213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lIns="121920" tIns="60960" rIns="121920" bIns="6096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45705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4" name="TextBox 20"/>
          <p:cNvSpPr txBox="1">
            <a:spLocks noChangeArrowheads="1"/>
          </p:cNvSpPr>
          <p:nvPr/>
        </p:nvSpPr>
        <p:spPr bwMode="auto">
          <a:xfrm>
            <a:off x="1548342" y="2409784"/>
            <a:ext cx="750888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783" tIns="43891" rIns="87783" bIns="43891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10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provides</a:t>
            </a:r>
            <a:endParaRPr kumimoji="0" lang="fr-FR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25" name="图片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35" y="2187781"/>
            <a:ext cx="811623" cy="298312"/>
          </a:xfrm>
          <a:prstGeom prst="rect">
            <a:avLst/>
          </a:prstGeom>
        </p:spPr>
      </p:pic>
      <p:pic>
        <p:nvPicPr>
          <p:cNvPr id="126" name="图片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611" y="2888735"/>
            <a:ext cx="811623" cy="29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2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Interworking: oneM2M</a:t>
            </a:r>
            <a:r>
              <a:rPr lang="en-US" altLang="zh-CN" dirty="0" smtClean="0">
                <a:sym typeface="Wingdings" panose="05000000000000000000" pitchFamily="2" charset="2"/>
              </a:rPr>
              <a:t>WoT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D49EEE-209D-4380-8B1D-22A3114D441A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auto">
          <a:xfrm>
            <a:off x="243041" y="1703624"/>
            <a:ext cx="5632508" cy="58026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1" hangingPunct="1"/>
            <a:r>
              <a:rPr lang="en-US" altLang="zh-CN" sz="1400" dirty="0">
                <a:solidFill>
                  <a:schemeClr val="tx1"/>
                </a:solidFill>
              </a:rPr>
              <a:t>Exposing oneM2M interfaces to WoT systems</a:t>
            </a:r>
          </a:p>
          <a:p>
            <a:pPr lvl="1" eaLnBrk="1" hangingPunct="1"/>
            <a:r>
              <a:rPr lang="en-US" altLang="zh-CN" sz="1200" dirty="0">
                <a:solidFill>
                  <a:srgbClr val="C00000"/>
                </a:solidFill>
              </a:rPr>
              <a:t>B</a:t>
            </a:r>
            <a:r>
              <a:rPr lang="en-US" altLang="zh-CN" sz="1200" dirty="0" smtClean="0">
                <a:solidFill>
                  <a:srgbClr val="C00000"/>
                </a:solidFill>
              </a:rPr>
              <a:t>enefit</a:t>
            </a:r>
            <a:r>
              <a:rPr lang="en-US" altLang="zh-CN" sz="1200" dirty="0">
                <a:solidFill>
                  <a:srgbClr val="C00000"/>
                </a:solidFill>
              </a:rPr>
              <a:t>: oneM2M services/data can be consumed by WoT </a:t>
            </a:r>
            <a:r>
              <a:rPr lang="en-US" altLang="zh-CN" sz="1200" dirty="0" err="1" smtClean="0">
                <a:solidFill>
                  <a:srgbClr val="C00000"/>
                </a:solidFill>
              </a:rPr>
              <a:t>Servients</a:t>
            </a:r>
            <a:endParaRPr lang="en-US" altLang="zh-CN" sz="1200" dirty="0" smtClean="0">
              <a:solidFill>
                <a:srgbClr val="C00000"/>
              </a:solidFill>
            </a:endParaRPr>
          </a:p>
        </p:txBody>
      </p:sp>
      <p:pic>
        <p:nvPicPr>
          <p:cNvPr id="8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12" b="8752"/>
          <a:stretch>
            <a:fillRect/>
          </a:stretch>
        </p:blipFill>
        <p:spPr bwMode="auto">
          <a:xfrm>
            <a:off x="532054" y="2485663"/>
            <a:ext cx="5381625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060" y="3165044"/>
            <a:ext cx="648072" cy="44124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690" y="1690326"/>
            <a:ext cx="2805112" cy="305276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  <p:sp>
        <p:nvSpPr>
          <p:cNvPr id="11" name="任意多边形 10"/>
          <p:cNvSpPr/>
          <p:nvPr/>
        </p:nvSpPr>
        <p:spPr>
          <a:xfrm>
            <a:off x="3672127" y="2018940"/>
            <a:ext cx="2241550" cy="923925"/>
          </a:xfrm>
          <a:custGeom>
            <a:avLst/>
            <a:gdLst>
              <a:gd name="connsiteX0" fmla="*/ 2124363 w 2124363"/>
              <a:gd name="connsiteY0" fmla="*/ 0 h 923637"/>
              <a:gd name="connsiteX1" fmla="*/ 0 w 2124363"/>
              <a:gd name="connsiteY1" fmla="*/ 0 h 923637"/>
              <a:gd name="connsiteX2" fmla="*/ 0 w 2124363"/>
              <a:gd name="connsiteY2" fmla="*/ 923637 h 92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24363" h="923637">
                <a:moveTo>
                  <a:pt x="2124363" y="0"/>
                </a:moveTo>
                <a:lnTo>
                  <a:pt x="0" y="0"/>
                </a:lnTo>
                <a:lnTo>
                  <a:pt x="0" y="923637"/>
                </a:lnTo>
              </a:path>
            </a:pathLst>
          </a:custGeom>
          <a:noFill/>
          <a:ln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77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altLang="zh-CN" dirty="0"/>
              <a:t>oneM2M </a:t>
            </a:r>
            <a:r>
              <a:rPr lang="en-US" altLang="zh-CN" dirty="0" smtClean="0"/>
              <a:t>HAIM vs</a:t>
            </a:r>
            <a:r>
              <a:rPr lang="en-US" altLang="zh-CN" dirty="0"/>
              <a:t>. WoT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27</a:t>
            </a:fld>
            <a:r>
              <a:rPr lang="en-US" smtClean="0"/>
              <a:t>/31</a:t>
            </a: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083" y="1700331"/>
            <a:ext cx="7662798" cy="30022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03654" y="3995553"/>
            <a:ext cx="2917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well mapping based on large commonalities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79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altLang="zh-CN" dirty="0"/>
              <a:t>oneM2M </a:t>
            </a:r>
            <a:r>
              <a:rPr lang="en-US" altLang="zh-CN" dirty="0" smtClean="0"/>
              <a:t>general Resource </a:t>
            </a:r>
            <a:r>
              <a:rPr lang="en-US" altLang="zh-CN" dirty="0"/>
              <a:t>Model vs. WoT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28</a:t>
            </a:fld>
            <a:r>
              <a:rPr lang="en-US" smtClean="0"/>
              <a:t>/31</a:t>
            </a:r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88" y="1642501"/>
            <a:ext cx="6899563" cy="30638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952324" y="4521720"/>
            <a:ext cx="2932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distributed vs centralized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75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11362" y="1643450"/>
            <a:ext cx="4559644" cy="3200400"/>
          </a:xfrm>
          <a:prstGeom prst="rect">
            <a:avLst/>
          </a:prstGeom>
        </p:spPr>
      </p:pic>
      <p:sp>
        <p:nvSpPr>
          <p:cNvPr id="6" name="テキスト プレースホルダー 5"/>
          <p:cNvSpPr>
            <a:spLocks noGrp="1"/>
          </p:cNvSpPr>
          <p:nvPr>
            <p:ph type="body" sz="half" idx="2"/>
          </p:nvPr>
        </p:nvSpPr>
        <p:spPr>
          <a:xfrm>
            <a:off x="218225" y="1740118"/>
            <a:ext cx="3953253" cy="1515535"/>
          </a:xfrm>
        </p:spPr>
        <p:txBody>
          <a:bodyPr/>
          <a:lstStyle/>
          <a:p>
            <a:pPr algn="ctr"/>
            <a:r>
              <a:rPr kumimoji="1" lang="en-US" altLang="ja-JP" sz="2400" dirty="0" smtClean="0"/>
              <a:t>Thanks You!</a:t>
            </a:r>
          </a:p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835200" y="2508421"/>
            <a:ext cx="3279601" cy="2181451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spcBef>
                <a:spcPts val="15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spcBef>
                <a:spcPts val="45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For more information on W3C see: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sz="1600" dirty="0" smtClean="0">
                <a:solidFill>
                  <a:schemeClr val="bg1"/>
                </a:solidFill>
              </a:rPr>
              <a:t>www.w3.org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51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W3C </a:t>
            </a:r>
            <a:r>
              <a:rPr lang="en-US" dirty="0" err="1" smtClean="0"/>
              <a:t>WoT</a:t>
            </a:r>
            <a:r>
              <a:rPr lang="en-US" dirty="0" smtClean="0"/>
              <a:t> Mission</a:t>
            </a:r>
            <a:endParaRPr lang="en-US" dirty="0"/>
          </a:p>
        </p:txBody>
      </p:sp>
      <p:pic>
        <p:nvPicPr>
          <p:cNvPr id="5" name="Picture 2" descr="https://pbs.twimg.com/profile_images/737757905177300992/NwwT3aUT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09682" y="1643759"/>
            <a:ext cx="756084" cy="756084"/>
          </a:xfrm>
          <a:prstGeom prst="rect">
            <a:avLst/>
          </a:prstGeom>
          <a:noFill/>
        </p:spPr>
      </p:pic>
      <p:pic>
        <p:nvPicPr>
          <p:cNvPr id="6" name="Picture 4" descr="http://www.etsi.org/images/articles/logos/oneM2M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85170" y="3583237"/>
            <a:ext cx="971283" cy="662699"/>
          </a:xfrm>
          <a:prstGeom prst="rect">
            <a:avLst/>
          </a:prstGeom>
          <a:noFill/>
        </p:spPr>
      </p:pic>
      <p:pic>
        <p:nvPicPr>
          <p:cNvPr id="7" name="Picture 6" descr="https://lh6.ggpht.com/9HO8ss1ZMkSOVERLU0gakZEJpptzRxV4TYL3YJ5vPdYe5V0z3EpV_Wqezc8RkRcNcP6-=w30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599892" y="1616756"/>
            <a:ext cx="810090" cy="810090"/>
          </a:xfrm>
          <a:prstGeom prst="rect">
            <a:avLst/>
          </a:prstGeom>
          <a:noFill/>
        </p:spPr>
      </p:pic>
      <p:pic>
        <p:nvPicPr>
          <p:cNvPr id="8" name="Picture 8" descr="https://media.licdn.com/media/p/1/000/225/076/21c1f00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622606" y="1842980"/>
            <a:ext cx="1080120" cy="367843"/>
          </a:xfrm>
          <a:prstGeom prst="rect">
            <a:avLst/>
          </a:prstGeom>
          <a:noFill/>
        </p:spPr>
      </p:pic>
      <p:pic>
        <p:nvPicPr>
          <p:cNvPr id="9" name="Picture 4" descr="http://openmobilealliance.org/wp-content/uploads/2012/11/LOGO_OMA_Large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179" y="3587344"/>
            <a:ext cx="1287757" cy="65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lussdiagramm: Manuelle Eingabe 9"/>
          <p:cNvSpPr/>
          <p:nvPr/>
        </p:nvSpPr>
        <p:spPr>
          <a:xfrm>
            <a:off x="1763688" y="2408477"/>
            <a:ext cx="648072" cy="432048"/>
          </a:xfrm>
          <a:prstGeom prst="flowChartManualInput">
            <a:avLst/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1" name="Flussdiagramm: Lochstreifen 10"/>
          <p:cNvSpPr/>
          <p:nvPr/>
        </p:nvSpPr>
        <p:spPr>
          <a:xfrm>
            <a:off x="3653898" y="2426846"/>
            <a:ext cx="702078" cy="486054"/>
          </a:xfrm>
          <a:prstGeom prst="flowChartPunchedTape">
            <a:avLst/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2" name="Doppelte Welle 11"/>
          <p:cNvSpPr/>
          <p:nvPr/>
        </p:nvSpPr>
        <p:spPr>
          <a:xfrm>
            <a:off x="2519772" y="3182929"/>
            <a:ext cx="702078" cy="432048"/>
          </a:xfrm>
          <a:prstGeom prst="doubleWave">
            <a:avLst/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3" name="Flussdiagramm: Gespeicherte Daten 12"/>
          <p:cNvSpPr/>
          <p:nvPr/>
        </p:nvSpPr>
        <p:spPr>
          <a:xfrm rot="16200000">
            <a:off x="5827640" y="2345837"/>
            <a:ext cx="621069" cy="621069"/>
          </a:xfrm>
          <a:prstGeom prst="flowChartOnlineStorage">
            <a:avLst/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4" name="Eingekerbter Richtungspfeil 13"/>
          <p:cNvSpPr/>
          <p:nvPr/>
        </p:nvSpPr>
        <p:spPr>
          <a:xfrm rot="16200000">
            <a:off x="4761021" y="2993909"/>
            <a:ext cx="648072" cy="702078"/>
          </a:xfrm>
          <a:prstGeom prst="chevron">
            <a:avLst>
              <a:gd name="adj" fmla="val 27324"/>
            </a:avLst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5" name="Flussdiagramm: Magnetplattenspeicher 14"/>
          <p:cNvSpPr/>
          <p:nvPr/>
        </p:nvSpPr>
        <p:spPr>
          <a:xfrm>
            <a:off x="6786246" y="3074917"/>
            <a:ext cx="540060" cy="594066"/>
          </a:xfrm>
          <a:prstGeom prst="flowChartMagneticDisk">
            <a:avLst/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6846375" y="3479331"/>
            <a:ext cx="4764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dirty="0"/>
              <a:t>…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1147890" y="4183450"/>
            <a:ext cx="684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“enable easy integration across IoT platforms and application domains”</a:t>
            </a:r>
            <a:br>
              <a:rPr lang="en-US" dirty="0"/>
            </a:br>
            <a:r>
              <a:rPr lang="en-US" dirty="0"/>
              <a:t>“complementing available standards”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493658" y="2653390"/>
            <a:ext cx="6156684" cy="793106"/>
          </a:xfrm>
          <a:prstGeom prst="rect">
            <a:avLst/>
          </a:prstGeom>
          <a:solidFill>
            <a:srgbClr val="4A7B7C"/>
          </a:solidFill>
        </p:spPr>
        <p:txBody>
          <a:bodyPr wrap="square" lIns="67500" rtlCol="0" anchor="ctr">
            <a:noAutofit/>
          </a:bodyPr>
          <a:lstStyle/>
          <a:p>
            <a:pPr algn="ctr"/>
            <a:r>
              <a:rPr lang="en-US" sz="3300" dirty="0">
                <a:solidFill>
                  <a:schemeClr val="bg1"/>
                </a:solidFill>
              </a:rPr>
              <a:t>Web of Things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3235715" y="1004746"/>
            <a:ext cx="3212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b="1" dirty="0" smtClean="0">
                <a:solidFill>
                  <a:srgbClr val="FF0000"/>
                </a:solidFill>
              </a:rPr>
              <a:t>Interconnect</a:t>
            </a:r>
            <a:r>
              <a:rPr lang="ja-JP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ja-JP" b="1" dirty="0" smtClean="0">
                <a:solidFill>
                  <a:srgbClr val="FF0000"/>
                </a:solidFill>
              </a:rPr>
              <a:t>the</a:t>
            </a:r>
            <a:r>
              <a:rPr lang="ja-JP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ja-JP" b="1" dirty="0" smtClean="0">
                <a:solidFill>
                  <a:srgbClr val="FF0000"/>
                </a:solidFill>
              </a:rPr>
              <a:t>silos</a:t>
            </a:r>
            <a:r>
              <a:rPr lang="ja-JP" altLang="en-US" b="1" dirty="0" smtClean="0">
                <a:solidFill>
                  <a:srgbClr val="FF0000"/>
                </a:solidFill>
              </a:rPr>
              <a:t> ＝ </a:t>
            </a:r>
            <a:r>
              <a:rPr lang="en-US" altLang="ja-JP" b="1" dirty="0" smtClean="0">
                <a:solidFill>
                  <a:srgbClr val="FF0000"/>
                </a:solidFill>
              </a:rPr>
              <a:t>de-silo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3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9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The Role of W3C in </a:t>
            </a:r>
            <a:r>
              <a:rPr lang="en-US" b="1" dirty="0" err="1"/>
              <a:t>IoT</a:t>
            </a:r>
            <a:r>
              <a:rPr lang="en-US" b="1" dirty="0"/>
              <a:t>/WoT </a:t>
            </a:r>
            <a:r>
              <a:rPr lang="en-US" b="1" dirty="0" smtClean="0"/>
              <a:t>– </a:t>
            </a:r>
            <a:r>
              <a:rPr lang="en-US" b="1" dirty="0"/>
              <a:t>Play to the Strengths </a:t>
            </a:r>
            <a:endParaRPr b="1" dirty="0"/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8951064" y="4912932"/>
            <a:ext cx="237191" cy="22502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4</a:t>
            </a:fld>
            <a:endParaRPr/>
          </a:p>
        </p:txBody>
      </p:sp>
      <p:graphicFrame>
        <p:nvGraphicFramePr>
          <p:cNvPr id="11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016789"/>
              </p:ext>
            </p:extLst>
          </p:nvPr>
        </p:nvGraphicFramePr>
        <p:xfrm>
          <a:off x="1902534" y="1690335"/>
          <a:ext cx="6097390" cy="2897971"/>
        </p:xfrm>
        <a:graphic>
          <a:graphicData uri="http://schemas.openxmlformats.org/drawingml/2006/table">
            <a:tbl>
              <a:tblPr/>
              <a:tblGrid>
                <a:gridCol w="1087751"/>
                <a:gridCol w="5009639"/>
              </a:tblGrid>
              <a:tr h="558855"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Application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Define </a:t>
                      </a: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thing behaviour in terms of their properties, actions and events, using APIs for control of sensor and actuator hardware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</a:tr>
              <a:tr h="584779"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Things</a:t>
                      </a: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endParaRPr kumimoji="0" lang="en-GB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Software </a:t>
                      </a: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objects representing abstract or physical devices and state</a:t>
                      </a:r>
                      <a:endParaRPr kumimoji="0" lang="en-GB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Abstract </a:t>
                      </a: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thing </a:t>
                      </a: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to thing </a:t>
                      </a: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interaction</a:t>
                      </a:r>
                      <a:endParaRPr kumimoji="0" lang="en-GB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Semantics and Metadata, Data models and Data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</a:tr>
              <a:tr h="584779"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Transfer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Bindings of abstract messages to mechanisms provided by each protocol, including choice of communication pattern, e.g. pull, push, pub-sub, peer to peer, </a:t>
                      </a: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etc.</a:t>
                      </a:r>
                      <a:endParaRPr kumimoji="0" lang="en-GB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</a:tr>
              <a:tr h="584779"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Transport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REST based protocols, e.g. HTTP, </a:t>
                      </a:r>
                      <a:r>
                        <a:rPr kumimoji="0" lang="en-GB" altLang="en-US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CoAP</a:t>
                      </a:r>
                      <a:endParaRPr kumimoji="0" lang="en-GB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Pub-Sub protocols, e.g. MQTT, XMPP</a:t>
                      </a: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Others, including non IP transports, e.g. Bluetooth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</a:tr>
              <a:tr h="584779"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Network</a:t>
                      </a: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821531" rtl="0" latinLnBrk="0">
                        <a:lnSpc>
                          <a:spcPct val="93000"/>
                        </a:lnSpc>
                        <a:spcBef>
                          <a:spcPts val="142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8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1pPr>
                      <a:lvl2pPr marL="457200" marR="0" indent="228600" algn="ctr" defTabSz="821531" rtl="0" latinLnBrk="0">
                        <a:lnSpc>
                          <a:spcPct val="93000"/>
                        </a:lnSpc>
                        <a:spcBef>
                          <a:spcPts val="113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4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2pPr>
                      <a:lvl3pPr marL="914400" marR="0" indent="457200" algn="ctr" defTabSz="821531" rtl="0" latinLnBrk="0">
                        <a:lnSpc>
                          <a:spcPct val="93000"/>
                        </a:lnSpc>
                        <a:spcBef>
                          <a:spcPts val="85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2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3pPr>
                      <a:lvl4pPr marL="1371600" marR="0" indent="685800" algn="ctr" defTabSz="821531" rtl="0" latinLnBrk="0">
                        <a:lnSpc>
                          <a:spcPct val="93000"/>
                        </a:lnSpc>
                        <a:spcBef>
                          <a:spcPts val="57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4pPr>
                      <a:lvl5pPr marL="1828800" marR="0" indent="914400" algn="ctr" defTabSz="821531" rtl="0" latinLnBrk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5pPr>
                      <a:lvl6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6pPr>
                      <a:lvl7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7pPr>
                      <a:lvl8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8pPr>
                      <a:lvl9pPr marL="0" marR="0" indent="-228600" algn="ctr" defTabSz="449263" rtl="0" eaLnBrk="0" fontAlgn="base" latinLnBrk="0" hangingPunct="0">
                        <a:lnSpc>
                          <a:spcPct val="93000"/>
                        </a:lnSpc>
                        <a:spcBef>
                          <a:spcPts val="288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  <a:defRPr sz="3000" b="0" i="0" u="none" strike="noStrike" cap="none" spc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uFillTx/>
                          <a:latin typeface="Arial" charset="0"/>
                          <a:ea typeface="Arial Unicode MS" charset="0"/>
                          <a:cs typeface="Arial Unicode MS" charset="0"/>
                          <a:sym typeface="Proxima Nova Alt Condensed"/>
                        </a:defRPr>
                      </a:lvl9pPr>
                    </a:lstStyle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Underlying communication technology with support for exchange of simple messages (packets</a:t>
                      </a: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)</a:t>
                      </a:r>
                    </a:p>
                    <a:p>
                      <a:pPr marL="0" marR="0" lvl="0" indent="0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buNone/>
                        <a:tabLst>
                          <a:tab pos="449263" algn="l"/>
                          <a:tab pos="898525" algn="l"/>
                          <a:tab pos="1347788" algn="l"/>
                          <a:tab pos="1797050" algn="l"/>
                          <a:tab pos="2246313" algn="l"/>
                          <a:tab pos="2695575" algn="l"/>
                          <a:tab pos="3144838" algn="l"/>
                          <a:tab pos="3594100" algn="l"/>
                          <a:tab pos="4043363" algn="l"/>
                          <a:tab pos="4492625" algn="l"/>
                          <a:tab pos="4941888" algn="l"/>
                          <a:tab pos="5391150" algn="l"/>
                          <a:tab pos="5840413" algn="l"/>
                          <a:tab pos="6289675" algn="l"/>
                          <a:tab pos="6738938" algn="l"/>
                          <a:tab pos="7188200" algn="l"/>
                          <a:tab pos="7637463" algn="l"/>
                          <a:tab pos="8086725" algn="l"/>
                          <a:tab pos="8535988" algn="l"/>
                        </a:tabLst>
                      </a:pPr>
                      <a:r>
                        <a:rPr kumimoji="0" lang="en-GB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/>
                          <a:ea typeface="Calibri" charset="0"/>
                          <a:cs typeface="Helvetica"/>
                        </a:rPr>
                        <a:t>Many technologies designed for different requirements</a:t>
                      </a:r>
                      <a:endParaRPr kumimoji="0" lang="en-GB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"/>
                        <a:ea typeface="Calibri" charset="0"/>
                        <a:cs typeface="Helvetica"/>
                      </a:endParaRPr>
                    </a:p>
                  </a:txBody>
                  <a:tcPr marL="81638" marR="81638" marT="42730" marB="31842" horzOverflow="overflow">
                    <a:lnL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63B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alpha val="5000"/>
                      </a:sysClr>
                    </a:solidFill>
                  </a:tcPr>
                </a:tc>
              </a:tr>
            </a:tbl>
          </a:graphicData>
        </a:graphic>
      </p:graphicFrame>
      <p:sp>
        <p:nvSpPr>
          <p:cNvPr id="12" name="TextBox 5"/>
          <p:cNvSpPr txBox="1"/>
          <p:nvPr/>
        </p:nvSpPr>
        <p:spPr>
          <a:xfrm>
            <a:off x="479471" y="1907785"/>
            <a:ext cx="1309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6"/>
            <a:r>
              <a:rPr lang="en-GB" dirty="0">
                <a:solidFill>
                  <a:srgbClr val="76B6F2">
                    <a:lumMod val="50000"/>
                  </a:srgbClr>
                </a:solidFill>
                <a:latin typeface="Calibri"/>
              </a:rPr>
              <a:t>Application Developer</a:t>
            </a:r>
          </a:p>
          <a:p>
            <a:pPr defTabSz="457206"/>
            <a:r>
              <a:rPr lang="en-GB" sz="1200" dirty="0">
                <a:solidFill>
                  <a:srgbClr val="FF0000"/>
                </a:solidFill>
                <a:latin typeface="Calibri"/>
              </a:rPr>
              <a:t>(WoT focus)</a:t>
            </a:r>
          </a:p>
        </p:txBody>
      </p:sp>
      <p:sp>
        <p:nvSpPr>
          <p:cNvPr id="13" name="TextBox 6"/>
          <p:cNvSpPr txBox="1"/>
          <p:nvPr/>
        </p:nvSpPr>
        <p:spPr>
          <a:xfrm>
            <a:off x="557602" y="3345062"/>
            <a:ext cx="1309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6"/>
            <a:r>
              <a:rPr lang="en-GB" dirty="0">
                <a:solidFill>
                  <a:srgbClr val="76B6F2">
                    <a:lumMod val="50000"/>
                  </a:srgbClr>
                </a:solidFill>
                <a:latin typeface="Calibri"/>
              </a:rPr>
              <a:t>Platform Developer</a:t>
            </a:r>
          </a:p>
          <a:p>
            <a:pPr defTabSz="457206"/>
            <a:r>
              <a:rPr lang="en-GB" sz="1200" dirty="0">
                <a:solidFill>
                  <a:srgbClr val="76B6F2">
                    <a:lumMod val="50000"/>
                  </a:srgbClr>
                </a:solidFill>
                <a:latin typeface="Calibri"/>
              </a:rPr>
              <a:t>(</a:t>
            </a:r>
            <a:r>
              <a:rPr lang="en-GB" sz="1200" dirty="0" err="1">
                <a:solidFill>
                  <a:srgbClr val="76B6F2">
                    <a:lumMod val="50000"/>
                  </a:srgbClr>
                </a:solidFill>
                <a:latin typeface="Calibri"/>
              </a:rPr>
              <a:t>IoT</a:t>
            </a:r>
            <a:r>
              <a:rPr lang="en-GB" sz="1200" dirty="0">
                <a:solidFill>
                  <a:srgbClr val="76B6F2">
                    <a:lumMod val="50000"/>
                  </a:srgbClr>
                </a:solidFill>
                <a:latin typeface="Calibri"/>
              </a:rPr>
              <a:t> focus)</a:t>
            </a:r>
          </a:p>
        </p:txBody>
      </p:sp>
      <p:sp>
        <p:nvSpPr>
          <p:cNvPr id="14" name="Left Brace 7"/>
          <p:cNvSpPr/>
          <p:nvPr/>
        </p:nvSpPr>
        <p:spPr>
          <a:xfrm>
            <a:off x="1669710" y="3044856"/>
            <a:ext cx="98855" cy="1528373"/>
          </a:xfrm>
          <a:prstGeom prst="leftBrace">
            <a:avLst/>
          </a:prstGeom>
          <a:noFill/>
          <a:ln w="28575" cap="flat" cmpd="sng" algn="ctr">
            <a:solidFill>
              <a:srgbClr val="FBC01E"/>
            </a:solidFill>
            <a:prstDash val="solid"/>
          </a:ln>
          <a:effectLst/>
        </p:spPr>
        <p:txBody>
          <a:bodyPr rtlCol="0" anchor="ctr"/>
          <a:lstStyle/>
          <a:p>
            <a:pPr defTabSz="457206">
              <a:defRPr/>
            </a:pPr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Left Brace 8"/>
          <p:cNvSpPr/>
          <p:nvPr/>
        </p:nvSpPr>
        <p:spPr>
          <a:xfrm>
            <a:off x="1669710" y="1785085"/>
            <a:ext cx="98855" cy="1034237"/>
          </a:xfrm>
          <a:prstGeom prst="leftBrace">
            <a:avLst/>
          </a:prstGeom>
          <a:noFill/>
          <a:ln w="28575" cap="flat" cmpd="sng" algn="ctr">
            <a:solidFill>
              <a:srgbClr val="FBC01E"/>
            </a:solidFill>
            <a:prstDash val="solid"/>
          </a:ln>
          <a:effectLst/>
        </p:spPr>
        <p:txBody>
          <a:bodyPr rtlCol="0" anchor="ctr"/>
          <a:lstStyle/>
          <a:p>
            <a:pPr defTabSz="457206">
              <a:defRPr/>
            </a:pPr>
            <a:endParaRPr lang="en-GB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64252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sz="3600" b="1" dirty="0" smtClean="0"/>
              <a:t>Semantic Metadata is the Key</a:t>
            </a:r>
            <a:endParaRPr dirty="0"/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5</a:t>
            </a:fld>
            <a:endParaRPr/>
          </a:p>
        </p:txBody>
      </p:sp>
      <p:pic>
        <p:nvPicPr>
          <p:cNvPr id="37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316" y="2393474"/>
            <a:ext cx="4111735" cy="1103558"/>
          </a:xfrm>
          <a:prstGeom prst="rect">
            <a:avLst/>
          </a:prstGeom>
        </p:spPr>
      </p:pic>
      <p:sp>
        <p:nvSpPr>
          <p:cNvPr id="41" name="Content Placeholder 2"/>
          <p:cNvSpPr txBox="1">
            <a:spLocks/>
          </p:cNvSpPr>
          <p:nvPr/>
        </p:nvSpPr>
        <p:spPr>
          <a:xfrm>
            <a:off x="366258" y="1889519"/>
            <a:ext cx="4402226" cy="1502611"/>
          </a:xfrm>
          <a:prstGeom prst="rect">
            <a:avLst/>
          </a:prstGeom>
        </p:spPr>
        <p:txBody>
          <a:bodyPr vert="horz" lIns="34290" tIns="17145" rIns="34290" bIns="17145" rtlCol="0">
            <a:noAutofit/>
          </a:bodyPr>
          <a:lstStyle>
            <a:lvl1pPr marL="457206" indent="-457206" algn="l" defTabSz="1828823" rtl="0" eaLnBrk="1" latinLnBrk="0" hangingPunct="1">
              <a:spcBef>
                <a:spcPts val="40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4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11" indent="-457206" algn="l" defTabSz="1828823" rtl="0" eaLnBrk="1" latinLnBrk="0" hangingPunct="1">
              <a:spcBef>
                <a:spcPts val="120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17" indent="-457206" algn="l" defTabSz="1828823" rtl="0" eaLnBrk="1" latinLnBrk="0" hangingPunct="1"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23" indent="-457206" algn="l" defTabSz="1828823" rtl="0" eaLnBrk="1" latinLnBrk="0" hangingPunct="1">
              <a:spcBef>
                <a:spcPts val="1200"/>
              </a:spcBef>
              <a:buClr>
                <a:schemeClr val="tx1">
                  <a:lumMod val="85000"/>
                  <a:lumOff val="15000"/>
                </a:schemeClr>
              </a:buClr>
              <a:buSzPct val="70000"/>
              <a:buFont typeface="Wingdings" pitchFamily="2" charset="2"/>
              <a:buChar char="l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29" indent="-457206" algn="l" defTabSz="1828823" rtl="0" eaLnBrk="1" latinLnBrk="0" hangingPunct="1"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SzPct val="70000"/>
              <a:buFont typeface="Wingdings" pitchFamily="2" charset="2"/>
              <a:buChar char="l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029263" indent="-457206" algn="l" defTabSz="18288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74" indent="-457206" algn="l" defTabSz="18288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86" indent="-457206" algn="l" defTabSz="18288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97" indent="-457206" algn="l" defTabSz="18288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50000"/>
                  <a:lumOff val="50000"/>
                </a:sysClr>
              </a:buClr>
              <a:buNone/>
              <a:defRPr/>
            </a:pPr>
            <a:r>
              <a:rPr lang="en-GB" altLang="zh-CN" sz="1600" b="1" dirty="0">
                <a:solidFill>
                  <a:srgbClr val="FF0000"/>
                </a:solidFill>
                <a:latin typeface="Calibri"/>
              </a:rPr>
              <a:t>Metadata </a:t>
            </a:r>
            <a:r>
              <a:rPr lang="en-GB" altLang="zh-CN" sz="1600" b="1" dirty="0">
                <a:solidFill>
                  <a:schemeClr val="tx1"/>
                </a:solidFill>
                <a:latin typeface="Calibri"/>
              </a:rPr>
              <a:t>enables interoperability </a:t>
            </a:r>
          </a:p>
          <a:p>
            <a:pPr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85000"/>
                  <a:lumOff val="15000"/>
                </a:sysClr>
              </a:buClr>
              <a:defRPr/>
            </a:pPr>
            <a:r>
              <a:rPr lang="en-GB" altLang="zh-CN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Calibri"/>
              </a:rPr>
              <a:t>Describe the interfaces exposed to applications </a:t>
            </a:r>
          </a:p>
          <a:p>
            <a:pPr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85000"/>
                  <a:lumOff val="15000"/>
                </a:sysClr>
              </a:buClr>
              <a:defRPr/>
            </a:pPr>
            <a:r>
              <a:rPr lang="en-GB" altLang="zh-CN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Calibri"/>
              </a:rPr>
              <a:t>Describe the communication and security requirements for accessing things</a:t>
            </a:r>
          </a:p>
          <a:p>
            <a:pPr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85000"/>
                  <a:lumOff val="15000"/>
                </a:sysClr>
              </a:buClr>
              <a:defRPr/>
            </a:pPr>
            <a:r>
              <a:rPr lang="en-GB" altLang="zh-CN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Calibri"/>
              </a:rPr>
              <a:t>Describe the data models, semantics, and domain constraints</a:t>
            </a:r>
          </a:p>
          <a:p>
            <a:pPr marL="0" indent="0" defTabSz="685809"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50000"/>
                  <a:lumOff val="50000"/>
                </a:sysClr>
              </a:buClr>
              <a:buNone/>
              <a:defRPr/>
            </a:pPr>
            <a:r>
              <a:rPr lang="en-GB" sz="1600" b="1" dirty="0">
                <a:solidFill>
                  <a:srgbClr val="FF0000"/>
                </a:solidFill>
                <a:latin typeface="Calibri"/>
              </a:rPr>
              <a:t>Metadata </a:t>
            </a:r>
            <a:r>
              <a:rPr lang="en-GB" sz="1600" b="1" dirty="0">
                <a:solidFill>
                  <a:schemeClr val="tx1"/>
                </a:solidFill>
                <a:latin typeface="Calibri"/>
              </a:rPr>
              <a:t>simplifies application development</a:t>
            </a:r>
          </a:p>
          <a:p>
            <a:pPr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85000"/>
                  <a:lumOff val="15000"/>
                </a:sysClr>
              </a:buClr>
              <a:defRPr/>
            </a:pPr>
            <a:r>
              <a:rPr lang="en-GB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Calibri"/>
              </a:rPr>
              <a:t>Decouples underlying protocols</a:t>
            </a:r>
          </a:p>
          <a:p>
            <a:pPr>
              <a:spcBef>
                <a:spcPts val="0"/>
              </a:spcBef>
              <a:spcAft>
                <a:spcPts val="225"/>
              </a:spcAft>
              <a:buClr>
                <a:sysClr val="windowText" lastClr="000000">
                  <a:lumMod val="85000"/>
                  <a:lumOff val="15000"/>
                </a:sysClr>
              </a:buClr>
              <a:defRPr/>
            </a:pPr>
            <a:r>
              <a:rPr lang="en-GB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Calibri"/>
              </a:rPr>
              <a:t>Enables automated tooling</a:t>
            </a:r>
          </a:p>
        </p:txBody>
      </p:sp>
      <p:pic>
        <p:nvPicPr>
          <p:cNvPr id="35" name="Picture 2" descr="https://pbs.twimg.com/profile_images/737757905177300992/NwwT3aUT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53543" y="3523778"/>
            <a:ext cx="756084" cy="756084"/>
          </a:xfrm>
          <a:prstGeom prst="rect">
            <a:avLst/>
          </a:prstGeom>
          <a:noFill/>
        </p:spPr>
      </p:pic>
      <p:pic>
        <p:nvPicPr>
          <p:cNvPr id="38" name="Picture 4" descr="http://www.etsi.org/images/articles/logos/oneM2M-Logo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924330" y="3570470"/>
            <a:ext cx="971283" cy="662699"/>
          </a:xfrm>
          <a:prstGeom prst="rect">
            <a:avLst/>
          </a:prstGeom>
          <a:noFill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675" y="1951431"/>
            <a:ext cx="1061217" cy="39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73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4067" y="939930"/>
            <a:ext cx="8308975" cy="702571"/>
          </a:xfrm>
        </p:spPr>
        <p:txBody>
          <a:bodyPr/>
          <a:lstStyle/>
          <a:p>
            <a:r>
              <a:rPr lang="en-US" dirty="0" smtClean="0"/>
              <a:t>W3C </a:t>
            </a:r>
            <a:r>
              <a:rPr lang="en-US" dirty="0" err="1" smtClean="0"/>
              <a:t>WoT</a:t>
            </a:r>
            <a:r>
              <a:rPr lang="en-US" dirty="0" smtClean="0"/>
              <a:t> Framework</a:t>
            </a:r>
            <a:endParaRPr lang="en-US" dirty="0"/>
          </a:p>
        </p:txBody>
      </p:sp>
      <p:grpSp>
        <p:nvGrpSpPr>
          <p:cNvPr id="4" name="Group 8"/>
          <p:cNvGrpSpPr/>
          <p:nvPr/>
        </p:nvGrpSpPr>
        <p:grpSpPr>
          <a:xfrm>
            <a:off x="5149353" y="1603053"/>
            <a:ext cx="2203574" cy="1364085"/>
            <a:chOff x="5724128" y="404664"/>
            <a:chExt cx="2304256" cy="2232248"/>
          </a:xfrm>
          <a:solidFill>
            <a:schemeClr val="bg1">
              <a:lumMod val="85000"/>
            </a:schemeClr>
          </a:solidFill>
        </p:grpSpPr>
        <p:sp>
          <p:nvSpPr>
            <p:cNvPr id="5" name="Rectangle 6"/>
            <p:cNvSpPr/>
            <p:nvPr/>
          </p:nvSpPr>
          <p:spPr>
            <a:xfrm>
              <a:off x="6077378" y="1439094"/>
              <a:ext cx="1597756" cy="11978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6" name="Isosceles Triangle 7"/>
            <p:cNvSpPr/>
            <p:nvPr/>
          </p:nvSpPr>
          <p:spPr>
            <a:xfrm>
              <a:off x="5724128" y="404664"/>
              <a:ext cx="2304256" cy="103443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7" name="Group 1"/>
          <p:cNvGrpSpPr/>
          <p:nvPr/>
        </p:nvGrpSpPr>
        <p:grpSpPr>
          <a:xfrm>
            <a:off x="1453896" y="1696424"/>
            <a:ext cx="2778314" cy="1270713"/>
            <a:chOff x="683568" y="79792"/>
            <a:chExt cx="2491222" cy="1700168"/>
          </a:xfrm>
          <a:solidFill>
            <a:schemeClr val="bg1">
              <a:lumMod val="85000"/>
            </a:schemeClr>
          </a:solidFill>
        </p:grpSpPr>
        <p:sp>
          <p:nvSpPr>
            <p:cNvPr id="8" name="Oval 2"/>
            <p:cNvSpPr/>
            <p:nvPr/>
          </p:nvSpPr>
          <p:spPr>
            <a:xfrm>
              <a:off x="683568" y="802626"/>
              <a:ext cx="977334" cy="9773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Oval 3"/>
            <p:cNvSpPr/>
            <p:nvPr/>
          </p:nvSpPr>
          <p:spPr>
            <a:xfrm>
              <a:off x="1301372" y="79792"/>
              <a:ext cx="1276023" cy="12760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0" name="Oval 4"/>
            <p:cNvSpPr/>
            <p:nvPr/>
          </p:nvSpPr>
          <p:spPr>
            <a:xfrm>
              <a:off x="1998355" y="603525"/>
              <a:ext cx="1176435" cy="11764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1" name="Rectangle 5"/>
            <p:cNvSpPr/>
            <p:nvPr/>
          </p:nvSpPr>
          <p:spPr>
            <a:xfrm>
              <a:off x="1189665" y="1090658"/>
              <a:ext cx="1451998" cy="6893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2" name="角丸四角形 49"/>
          <p:cNvSpPr/>
          <p:nvPr/>
        </p:nvSpPr>
        <p:spPr bwMode="gray">
          <a:xfrm>
            <a:off x="5704992" y="2141277"/>
            <a:ext cx="1172160" cy="629378"/>
          </a:xfrm>
          <a:prstGeom prst="roundRect">
            <a:avLst>
              <a:gd name="adj" fmla="val 6589"/>
            </a:avLst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dash"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non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ctr">
              <a:defRPr/>
            </a:pPr>
            <a:endParaRPr lang="en-US" altLang="ja-JP" sz="1350" kern="0" dirty="0">
              <a:solidFill>
                <a:prstClr val="black"/>
              </a:solidFill>
              <a:latin typeface="Gill Sans MT"/>
              <a:ea typeface="ＭＳ Ｐゴシック" panose="020B0600070205080204" pitchFamily="50" charset="-128"/>
            </a:endParaRPr>
          </a:p>
        </p:txBody>
      </p:sp>
      <p:sp>
        <p:nvSpPr>
          <p:cNvPr id="13" name="角丸四角形 49"/>
          <p:cNvSpPr/>
          <p:nvPr/>
        </p:nvSpPr>
        <p:spPr bwMode="gray">
          <a:xfrm>
            <a:off x="2429976" y="2141277"/>
            <a:ext cx="1154792" cy="629379"/>
          </a:xfrm>
          <a:prstGeom prst="roundRect">
            <a:avLst>
              <a:gd name="adj" fmla="val 6589"/>
            </a:avLst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dash"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non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ctr">
              <a:defRPr/>
            </a:pPr>
            <a:endParaRPr lang="en-US" altLang="ja-JP" sz="1350" kern="0" dirty="0">
              <a:solidFill>
                <a:prstClr val="black"/>
              </a:solidFill>
              <a:latin typeface="Gill Sans MT"/>
              <a:ea typeface="ＭＳ Ｐゴシック" panose="020B0600070205080204" pitchFamily="50" charset="-128"/>
            </a:endParaRPr>
          </a:p>
        </p:txBody>
      </p:sp>
      <p:sp>
        <p:nvSpPr>
          <p:cNvPr id="14" name="角丸四角形 6"/>
          <p:cNvSpPr/>
          <p:nvPr/>
        </p:nvSpPr>
        <p:spPr bwMode="auto">
          <a:xfrm>
            <a:off x="6687627" y="3864638"/>
            <a:ext cx="1013382" cy="515097"/>
          </a:xfrm>
          <a:prstGeom prst="roundRect">
            <a:avLst>
              <a:gd name="adj" fmla="val 6113"/>
            </a:avLst>
          </a:prstGeom>
          <a:solidFill>
            <a:srgbClr val="7F7F7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38100" dir="2700000" rotWithShape="0">
              <a:srgbClr val="000000">
                <a:alpha val="40000"/>
              </a:srgbClr>
            </a:outerShdw>
          </a:effectLst>
          <a:extLst/>
        </p:spPr>
        <p:txBody>
          <a:bodyPr vert="horz" wrap="none" lIns="68580" tIns="27000" rIns="68580" bIns="27000" numCol="1" rtlCol="0" anchor="t" anchorCtr="0" compatLnSpc="1">
            <a:prstTxWarp prst="textNoShape">
              <a:avLst/>
            </a:prstTxWarp>
          </a:bodyPr>
          <a:lstStyle/>
          <a:p>
            <a:pPr algn="ctr" defTabSz="685800" fontAlgn="ctr">
              <a:defRPr/>
            </a:pPr>
            <a:r>
              <a:rPr lang="en-US" altLang="ja-JP" sz="75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Thing</a:t>
            </a:r>
          </a:p>
        </p:txBody>
      </p:sp>
      <p:sp>
        <p:nvSpPr>
          <p:cNvPr id="19" name="角丸四角形 6"/>
          <p:cNvSpPr/>
          <p:nvPr/>
        </p:nvSpPr>
        <p:spPr bwMode="auto">
          <a:xfrm>
            <a:off x="5778795" y="2181818"/>
            <a:ext cx="1013382" cy="515097"/>
          </a:xfrm>
          <a:prstGeom prst="roundRect">
            <a:avLst>
              <a:gd name="adj" fmla="val 6113"/>
            </a:avLst>
          </a:prstGeom>
          <a:solidFill>
            <a:srgbClr val="7F7F7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38100" dir="2700000" rotWithShape="0">
              <a:srgbClr val="000000">
                <a:alpha val="40000"/>
              </a:srgbClr>
            </a:outerShdw>
          </a:effectLst>
          <a:extLst/>
        </p:spPr>
        <p:txBody>
          <a:bodyPr vert="horz" wrap="none" lIns="68580" tIns="27000" rIns="68580" bIns="27000" numCol="1" rtlCol="0" anchor="t" anchorCtr="0" compatLnSpc="1">
            <a:prstTxWarp prst="textNoShape">
              <a:avLst/>
            </a:prstTxWarp>
          </a:bodyPr>
          <a:lstStyle/>
          <a:p>
            <a:pPr algn="ctr" defTabSz="685800" fontAlgn="ctr">
              <a:defRPr/>
            </a:pPr>
            <a:r>
              <a:rPr lang="en-US" altLang="ja-JP" sz="75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Virtual Thing</a:t>
            </a:r>
          </a:p>
        </p:txBody>
      </p:sp>
      <p:sp>
        <p:nvSpPr>
          <p:cNvPr id="20" name="角丸四角形 24"/>
          <p:cNvSpPr/>
          <p:nvPr/>
        </p:nvSpPr>
        <p:spPr bwMode="auto">
          <a:xfrm>
            <a:off x="5815843" y="2448653"/>
            <a:ext cx="919672" cy="858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de-DE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6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21" name="角丸四角形 21"/>
          <p:cNvSpPr/>
          <p:nvPr/>
        </p:nvSpPr>
        <p:spPr bwMode="auto">
          <a:xfrm>
            <a:off x="5815843" y="2334015"/>
            <a:ext cx="919672" cy="85849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Scripting API</a:t>
            </a:r>
          </a:p>
        </p:txBody>
      </p:sp>
      <p:sp>
        <p:nvSpPr>
          <p:cNvPr id="22" name="縦巻き 49"/>
          <p:cNvSpPr/>
          <p:nvPr/>
        </p:nvSpPr>
        <p:spPr bwMode="auto">
          <a:xfrm>
            <a:off x="5815843" y="2115745"/>
            <a:ext cx="919672" cy="85849"/>
          </a:xfrm>
          <a:prstGeom prst="verticalScroll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Application</a:t>
            </a:r>
          </a:p>
        </p:txBody>
      </p:sp>
      <p:sp>
        <p:nvSpPr>
          <p:cNvPr id="23" name="角丸四角形 6"/>
          <p:cNvSpPr/>
          <p:nvPr/>
        </p:nvSpPr>
        <p:spPr bwMode="auto">
          <a:xfrm>
            <a:off x="2503779" y="2181817"/>
            <a:ext cx="1013382" cy="515097"/>
          </a:xfrm>
          <a:prstGeom prst="roundRect">
            <a:avLst>
              <a:gd name="adj" fmla="val 6113"/>
            </a:avLst>
          </a:prstGeom>
          <a:solidFill>
            <a:srgbClr val="7F7F7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38100" dir="2700000" rotWithShape="0">
              <a:srgbClr val="000000">
                <a:alpha val="40000"/>
              </a:srgbClr>
            </a:outerShdw>
          </a:effectLst>
          <a:extLst/>
        </p:spPr>
        <p:txBody>
          <a:bodyPr vert="horz" wrap="none" lIns="68580" tIns="27000" rIns="68580" bIns="27000" numCol="1" rtlCol="0" anchor="t" anchorCtr="0" compatLnSpc="1">
            <a:prstTxWarp prst="textNoShape">
              <a:avLst/>
            </a:prstTxWarp>
          </a:bodyPr>
          <a:lstStyle/>
          <a:p>
            <a:pPr algn="ctr" defTabSz="685800" fontAlgn="ctr">
              <a:defRPr/>
            </a:pPr>
            <a:r>
              <a:rPr lang="en-US" altLang="ja-JP" sz="75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Device Shadow</a:t>
            </a:r>
          </a:p>
        </p:txBody>
      </p:sp>
      <p:sp>
        <p:nvSpPr>
          <p:cNvPr id="24" name="角丸四角形 24"/>
          <p:cNvSpPr/>
          <p:nvPr/>
        </p:nvSpPr>
        <p:spPr bwMode="auto">
          <a:xfrm>
            <a:off x="2540827" y="2448653"/>
            <a:ext cx="919672" cy="858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de-DE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6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25" name="角丸四角形 21"/>
          <p:cNvSpPr/>
          <p:nvPr/>
        </p:nvSpPr>
        <p:spPr bwMode="auto">
          <a:xfrm>
            <a:off x="2540827" y="2340111"/>
            <a:ext cx="919672" cy="85849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Scripting API</a:t>
            </a:r>
          </a:p>
        </p:txBody>
      </p:sp>
      <p:sp>
        <p:nvSpPr>
          <p:cNvPr id="26" name="縦巻き 49"/>
          <p:cNvSpPr/>
          <p:nvPr/>
        </p:nvSpPr>
        <p:spPr bwMode="auto">
          <a:xfrm>
            <a:off x="2540827" y="2115745"/>
            <a:ext cx="919672" cy="85849"/>
          </a:xfrm>
          <a:prstGeom prst="verticalScroll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Application</a:t>
            </a:r>
          </a:p>
        </p:txBody>
      </p:sp>
      <p:pic>
        <p:nvPicPr>
          <p:cNvPr id="27" name="図 7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003" y="1722860"/>
            <a:ext cx="849711" cy="339884"/>
          </a:xfrm>
          <a:prstGeom prst="rect">
            <a:avLst/>
          </a:prstGeom>
        </p:spPr>
      </p:pic>
      <p:sp>
        <p:nvSpPr>
          <p:cNvPr id="29" name="角丸四角形 6"/>
          <p:cNvSpPr/>
          <p:nvPr/>
        </p:nvSpPr>
        <p:spPr bwMode="auto">
          <a:xfrm>
            <a:off x="2516130" y="3863661"/>
            <a:ext cx="1013382" cy="515097"/>
          </a:xfrm>
          <a:prstGeom prst="roundRect">
            <a:avLst>
              <a:gd name="adj" fmla="val 6113"/>
            </a:avLst>
          </a:prstGeom>
          <a:solidFill>
            <a:srgbClr val="7F7F7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38100" dir="2700000" rotWithShape="0">
              <a:srgbClr val="000000">
                <a:alpha val="40000"/>
              </a:srgbClr>
            </a:outerShdw>
          </a:effectLst>
          <a:extLst/>
        </p:spPr>
        <p:txBody>
          <a:bodyPr vert="horz" wrap="none" lIns="68580" tIns="27000" rIns="68580" bIns="27000" numCol="1" rtlCol="0" anchor="t" anchorCtr="0" compatLnSpc="1">
            <a:prstTxWarp prst="textNoShape">
              <a:avLst/>
            </a:prstTxWarp>
          </a:bodyPr>
          <a:lstStyle/>
          <a:p>
            <a:pPr algn="ctr" defTabSz="685800" fontAlgn="ctr">
              <a:defRPr/>
            </a:pPr>
            <a:r>
              <a:rPr lang="en-US" altLang="ja-JP" sz="75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Web Browser</a:t>
            </a:r>
          </a:p>
        </p:txBody>
      </p:sp>
      <p:pic>
        <p:nvPicPr>
          <p:cNvPr id="33" name="図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17" y="3379539"/>
            <a:ext cx="363097" cy="529210"/>
          </a:xfrm>
          <a:prstGeom prst="rect">
            <a:avLst/>
          </a:prstGeom>
        </p:spPr>
      </p:pic>
      <p:grpSp>
        <p:nvGrpSpPr>
          <p:cNvPr id="34" name="Group 35"/>
          <p:cNvGrpSpPr/>
          <p:nvPr/>
        </p:nvGrpSpPr>
        <p:grpSpPr>
          <a:xfrm>
            <a:off x="6695711" y="3529943"/>
            <a:ext cx="230810" cy="154682"/>
            <a:chOff x="6235706" y="4922175"/>
            <a:chExt cx="268034" cy="268034"/>
          </a:xfrm>
        </p:grpSpPr>
        <p:sp>
          <p:nvSpPr>
            <p:cNvPr id="35" name="角丸四角形 21"/>
            <p:cNvSpPr/>
            <p:nvPr/>
          </p:nvSpPr>
          <p:spPr bwMode="auto">
            <a:xfrm>
              <a:off x="6235706" y="4922175"/>
              <a:ext cx="268034" cy="268034"/>
            </a:xfrm>
            <a:prstGeom prst="foldedCorner">
              <a:avLst>
                <a:gd name="adj" fmla="val 2019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270000" tIns="162000" rIns="0" bIns="27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ctr">
                <a:defRPr/>
              </a:pPr>
              <a:endParaRPr lang="en-US" altLang="ja-JP" sz="21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endParaRPr>
            </a:p>
          </p:txBody>
        </p:sp>
        <p:grpSp>
          <p:nvGrpSpPr>
            <p:cNvPr id="36" name="Group 37"/>
            <p:cNvGrpSpPr/>
            <p:nvPr/>
          </p:nvGrpSpPr>
          <p:grpSpPr>
            <a:xfrm>
              <a:off x="6287492" y="4971265"/>
              <a:ext cx="164464" cy="169854"/>
              <a:chOff x="3555853" y="2073413"/>
              <a:chExt cx="605287" cy="625127"/>
            </a:xfrm>
          </p:grpSpPr>
          <p:sp>
            <p:nvSpPr>
              <p:cNvPr id="37" name="Isosceles Triangle 38"/>
              <p:cNvSpPr/>
              <p:nvPr/>
            </p:nvSpPr>
            <p:spPr>
              <a:xfrm rot="1800000">
                <a:off x="3712972" y="2138741"/>
                <a:ext cx="448168" cy="386349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38" name="Oval 39"/>
              <p:cNvSpPr/>
              <p:nvPr/>
            </p:nvSpPr>
            <p:spPr>
              <a:xfrm rot="19800000">
                <a:off x="3944938" y="2073413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39" name="Oval 40"/>
              <p:cNvSpPr/>
              <p:nvPr/>
            </p:nvSpPr>
            <p:spPr>
              <a:xfrm rot="19800000">
                <a:off x="3555853" y="2297519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40" name="Oval 41"/>
              <p:cNvSpPr/>
              <p:nvPr/>
            </p:nvSpPr>
            <p:spPr>
              <a:xfrm rot="1800000">
                <a:off x="3944938" y="2520647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</p:grpSp>
      </p:grpSp>
      <p:grpSp>
        <p:nvGrpSpPr>
          <p:cNvPr id="41" name="Group 42"/>
          <p:cNvGrpSpPr/>
          <p:nvPr/>
        </p:nvGrpSpPr>
        <p:grpSpPr>
          <a:xfrm>
            <a:off x="5487254" y="2242739"/>
            <a:ext cx="230810" cy="154682"/>
            <a:chOff x="6235706" y="4922175"/>
            <a:chExt cx="268034" cy="268034"/>
          </a:xfrm>
        </p:grpSpPr>
        <p:sp>
          <p:nvSpPr>
            <p:cNvPr id="42" name="角丸四角形 21"/>
            <p:cNvSpPr/>
            <p:nvPr/>
          </p:nvSpPr>
          <p:spPr bwMode="auto">
            <a:xfrm>
              <a:off x="6235706" y="4922175"/>
              <a:ext cx="268034" cy="268034"/>
            </a:xfrm>
            <a:prstGeom prst="foldedCorner">
              <a:avLst>
                <a:gd name="adj" fmla="val 2019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270000" tIns="162000" rIns="0" bIns="27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ctr">
                <a:defRPr/>
              </a:pPr>
              <a:endParaRPr lang="en-US" altLang="ja-JP" sz="21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endParaRPr>
            </a:p>
          </p:txBody>
        </p:sp>
        <p:grpSp>
          <p:nvGrpSpPr>
            <p:cNvPr id="43" name="Group 44"/>
            <p:cNvGrpSpPr/>
            <p:nvPr/>
          </p:nvGrpSpPr>
          <p:grpSpPr>
            <a:xfrm>
              <a:off x="6287492" y="4971265"/>
              <a:ext cx="164464" cy="169854"/>
              <a:chOff x="3555853" y="2073413"/>
              <a:chExt cx="605287" cy="625127"/>
            </a:xfrm>
          </p:grpSpPr>
          <p:sp>
            <p:nvSpPr>
              <p:cNvPr id="44" name="Isosceles Triangle 45"/>
              <p:cNvSpPr/>
              <p:nvPr/>
            </p:nvSpPr>
            <p:spPr>
              <a:xfrm rot="1800000">
                <a:off x="3712972" y="2138741"/>
                <a:ext cx="448168" cy="386349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45" name="Oval 46"/>
              <p:cNvSpPr/>
              <p:nvPr/>
            </p:nvSpPr>
            <p:spPr>
              <a:xfrm rot="19800000">
                <a:off x="3944938" y="2073413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46" name="Oval 47"/>
              <p:cNvSpPr/>
              <p:nvPr/>
            </p:nvSpPr>
            <p:spPr>
              <a:xfrm rot="19800000">
                <a:off x="3555853" y="2297519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47" name="Oval 48"/>
              <p:cNvSpPr/>
              <p:nvPr/>
            </p:nvSpPr>
            <p:spPr>
              <a:xfrm rot="1800000">
                <a:off x="3944938" y="2520647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</p:grpSp>
      </p:grpSp>
      <p:sp>
        <p:nvSpPr>
          <p:cNvPr id="48" name="Textfeld 182"/>
          <p:cNvSpPr txBox="1"/>
          <p:nvPr/>
        </p:nvSpPr>
        <p:spPr>
          <a:xfrm>
            <a:off x="7082313" y="2199492"/>
            <a:ext cx="1103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Standardized</a:t>
            </a:r>
            <a:br>
              <a:rPr lang="en-US" sz="900" dirty="0"/>
            </a:br>
            <a:r>
              <a:rPr lang="en-US" sz="900" dirty="0"/>
              <a:t>APIs for portable application logic</a:t>
            </a:r>
          </a:p>
          <a:p>
            <a:r>
              <a:rPr lang="en-US" sz="900" dirty="0"/>
              <a:t>(</a:t>
            </a:r>
            <a:r>
              <a:rPr lang="en-US" sz="900" b="1" dirty="0">
                <a:solidFill>
                  <a:srgbClr val="005A9C"/>
                </a:solidFill>
              </a:rPr>
              <a:t>Scripting API</a:t>
            </a:r>
            <a:r>
              <a:rPr lang="en-US" sz="900" dirty="0"/>
              <a:t>)</a:t>
            </a:r>
          </a:p>
        </p:txBody>
      </p:sp>
      <p:sp>
        <p:nvSpPr>
          <p:cNvPr id="49" name="角丸四角形 6"/>
          <p:cNvSpPr/>
          <p:nvPr/>
        </p:nvSpPr>
        <p:spPr bwMode="auto">
          <a:xfrm>
            <a:off x="4883319" y="3863660"/>
            <a:ext cx="846920" cy="515097"/>
          </a:xfrm>
          <a:prstGeom prst="roundRect">
            <a:avLst>
              <a:gd name="adj" fmla="val 6113"/>
            </a:avLst>
          </a:prstGeom>
          <a:solidFill>
            <a:srgbClr val="7F7F7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38100" dir="2700000" rotWithShape="0">
              <a:srgbClr val="000000">
                <a:alpha val="40000"/>
              </a:srgbClr>
            </a:outerShdw>
          </a:effectLst>
          <a:extLst/>
        </p:spPr>
        <p:txBody>
          <a:bodyPr vert="horz" wrap="none" lIns="68580" tIns="27000" rIns="68580" bIns="27000" numCol="1" rtlCol="0" anchor="t" anchorCtr="0" compatLnSpc="1">
            <a:prstTxWarp prst="textNoShape">
              <a:avLst/>
            </a:prstTxWarp>
          </a:bodyPr>
          <a:lstStyle/>
          <a:p>
            <a:pPr algn="ctr" defTabSz="685800" fontAlgn="ctr">
              <a:defRPr/>
            </a:pPr>
            <a:r>
              <a:rPr lang="en-US" altLang="ja-JP" sz="75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Existing Device</a:t>
            </a:r>
          </a:p>
        </p:txBody>
      </p:sp>
      <p:pic>
        <p:nvPicPr>
          <p:cNvPr id="50" name="Picture 2" descr="http://www.wink.com/img/product/tcp-led-connected-lighting/variants/762148261636/hero_0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748" y="4023777"/>
            <a:ext cx="459738" cy="45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Group 60"/>
          <p:cNvGrpSpPr/>
          <p:nvPr/>
        </p:nvGrpSpPr>
        <p:grpSpPr>
          <a:xfrm>
            <a:off x="5356316" y="4015073"/>
            <a:ext cx="278322" cy="186524"/>
            <a:chOff x="6235706" y="4922175"/>
            <a:chExt cx="268034" cy="268034"/>
          </a:xfrm>
        </p:grpSpPr>
        <p:sp>
          <p:nvSpPr>
            <p:cNvPr id="52" name="角丸四角形 21"/>
            <p:cNvSpPr/>
            <p:nvPr/>
          </p:nvSpPr>
          <p:spPr bwMode="auto">
            <a:xfrm>
              <a:off x="6235706" y="4922175"/>
              <a:ext cx="268034" cy="268034"/>
            </a:xfrm>
            <a:prstGeom prst="foldedCorner">
              <a:avLst>
                <a:gd name="adj" fmla="val 2019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270000" tIns="162000" rIns="0" bIns="27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ctr">
                <a:defRPr/>
              </a:pPr>
              <a:endParaRPr lang="en-US" altLang="ja-JP" sz="21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endParaRPr>
            </a:p>
          </p:txBody>
        </p:sp>
        <p:grpSp>
          <p:nvGrpSpPr>
            <p:cNvPr id="53" name="Group 62"/>
            <p:cNvGrpSpPr/>
            <p:nvPr/>
          </p:nvGrpSpPr>
          <p:grpSpPr>
            <a:xfrm>
              <a:off x="6287492" y="4971265"/>
              <a:ext cx="164464" cy="169854"/>
              <a:chOff x="3555853" y="2073413"/>
              <a:chExt cx="605287" cy="625127"/>
            </a:xfrm>
          </p:grpSpPr>
          <p:sp>
            <p:nvSpPr>
              <p:cNvPr id="54" name="Isosceles Triangle 63"/>
              <p:cNvSpPr/>
              <p:nvPr/>
            </p:nvSpPr>
            <p:spPr>
              <a:xfrm rot="1800000">
                <a:off x="3712972" y="2138741"/>
                <a:ext cx="448168" cy="386349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55" name="Oval 64"/>
              <p:cNvSpPr/>
              <p:nvPr/>
            </p:nvSpPr>
            <p:spPr>
              <a:xfrm rot="19800000">
                <a:off x="3944938" y="2073413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56" name="Oval 65"/>
              <p:cNvSpPr/>
              <p:nvPr/>
            </p:nvSpPr>
            <p:spPr>
              <a:xfrm rot="19800000">
                <a:off x="3555853" y="2297519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57" name="Oval 66"/>
              <p:cNvSpPr/>
              <p:nvPr/>
            </p:nvSpPr>
            <p:spPr>
              <a:xfrm rot="1800000">
                <a:off x="3944938" y="2520647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</p:grpSp>
      </p:grpSp>
      <p:sp>
        <p:nvSpPr>
          <p:cNvPr id="58" name="Textfeld 163"/>
          <p:cNvSpPr txBox="1"/>
          <p:nvPr/>
        </p:nvSpPr>
        <p:spPr>
          <a:xfrm>
            <a:off x="1524000" y="3156061"/>
            <a:ext cx="1297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Web integration</a:t>
            </a:r>
          </a:p>
        </p:txBody>
      </p:sp>
      <p:sp>
        <p:nvSpPr>
          <p:cNvPr id="59" name="Textfeld 126"/>
          <p:cNvSpPr txBox="1"/>
          <p:nvPr/>
        </p:nvSpPr>
        <p:spPr>
          <a:xfrm>
            <a:off x="3584768" y="3438177"/>
            <a:ext cx="1061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Complementing</a:t>
            </a:r>
          </a:p>
          <a:p>
            <a:pPr algn="ctr"/>
            <a:r>
              <a:rPr lang="en-US" sz="900" dirty="0"/>
              <a:t>existing devices</a:t>
            </a:r>
          </a:p>
          <a:p>
            <a:pPr algn="ctr"/>
            <a:r>
              <a:rPr lang="en-US" sz="900" dirty="0"/>
              <a:t>and platforms</a:t>
            </a:r>
          </a:p>
        </p:txBody>
      </p:sp>
      <p:sp>
        <p:nvSpPr>
          <p:cNvPr id="60" name="Left-Right Arrow 70"/>
          <p:cNvSpPr/>
          <p:nvPr/>
        </p:nvSpPr>
        <p:spPr>
          <a:xfrm>
            <a:off x="3578238" y="3898273"/>
            <a:ext cx="1237437" cy="271563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300" dirty="0"/>
          </a:p>
        </p:txBody>
      </p:sp>
      <p:sp>
        <p:nvSpPr>
          <p:cNvPr id="61" name="Left-Right Arrow 71"/>
          <p:cNvSpPr/>
          <p:nvPr/>
        </p:nvSpPr>
        <p:spPr>
          <a:xfrm rot="16200000">
            <a:off x="2694394" y="3120996"/>
            <a:ext cx="490310" cy="405214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300" dirty="0"/>
          </a:p>
        </p:txBody>
      </p:sp>
      <p:sp>
        <p:nvSpPr>
          <p:cNvPr id="62" name="Left-Right Arrow 73"/>
          <p:cNvSpPr/>
          <p:nvPr/>
        </p:nvSpPr>
        <p:spPr>
          <a:xfrm>
            <a:off x="3628743" y="2216429"/>
            <a:ext cx="1816165" cy="271563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300" dirty="0"/>
          </a:p>
        </p:txBody>
      </p:sp>
      <p:sp>
        <p:nvSpPr>
          <p:cNvPr id="63" name="Textfeld 181"/>
          <p:cNvSpPr txBox="1"/>
          <p:nvPr/>
        </p:nvSpPr>
        <p:spPr>
          <a:xfrm>
            <a:off x="1260484" y="2378076"/>
            <a:ext cx="114609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Semantic</a:t>
            </a:r>
            <a:br>
              <a:rPr lang="en-US" sz="900" dirty="0"/>
            </a:br>
            <a:r>
              <a:rPr lang="en-US" sz="900" dirty="0"/>
              <a:t>metadata</a:t>
            </a:r>
          </a:p>
          <a:p>
            <a:pPr algn="ctr"/>
            <a:r>
              <a:rPr lang="en-US" sz="900" dirty="0"/>
              <a:t>(</a:t>
            </a:r>
            <a:r>
              <a:rPr lang="en-US" sz="900" b="1" dirty="0">
                <a:solidFill>
                  <a:srgbClr val="4A7B7C"/>
                </a:solidFill>
              </a:rPr>
              <a:t>Thing Description</a:t>
            </a:r>
            <a:r>
              <a:rPr lang="en-US" sz="900" dirty="0"/>
              <a:t>)</a:t>
            </a:r>
          </a:p>
        </p:txBody>
      </p:sp>
      <p:sp>
        <p:nvSpPr>
          <p:cNvPr id="64" name="Left-Right-Up Arrow 59"/>
          <p:cNvSpPr/>
          <p:nvPr/>
        </p:nvSpPr>
        <p:spPr>
          <a:xfrm>
            <a:off x="5807924" y="3304655"/>
            <a:ext cx="811453" cy="865179"/>
          </a:xfrm>
          <a:prstGeom prst="leftRightUpArrow">
            <a:avLst>
              <a:gd name="adj1" fmla="val 23663"/>
              <a:gd name="adj2" fmla="val 25000"/>
              <a:gd name="adj3" fmla="val 22995"/>
            </a:avLst>
          </a:prstGeom>
          <a:solidFill>
            <a:srgbClr val="8EB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5" name="Textfeld 162"/>
          <p:cNvSpPr txBox="1"/>
          <p:nvPr/>
        </p:nvSpPr>
        <p:spPr>
          <a:xfrm>
            <a:off x="4815676" y="3249404"/>
            <a:ext cx="123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Direct</a:t>
            </a:r>
            <a:br>
              <a:rPr lang="en-US" sz="1200" b="1" dirty="0"/>
            </a:br>
            <a:r>
              <a:rPr lang="en-US" sz="1200" b="1" dirty="0"/>
              <a:t>Thing-to-Thing</a:t>
            </a:r>
          </a:p>
        </p:txBody>
      </p:sp>
      <p:sp>
        <p:nvSpPr>
          <p:cNvPr id="66" name="Textfeld 181"/>
          <p:cNvSpPr txBox="1"/>
          <p:nvPr/>
        </p:nvSpPr>
        <p:spPr>
          <a:xfrm>
            <a:off x="5825097" y="1607074"/>
            <a:ext cx="8947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Local Hubs</a:t>
            </a:r>
          </a:p>
        </p:txBody>
      </p:sp>
      <p:sp>
        <p:nvSpPr>
          <p:cNvPr id="67" name="Textfeld 181"/>
          <p:cNvSpPr txBox="1"/>
          <p:nvPr/>
        </p:nvSpPr>
        <p:spPr>
          <a:xfrm>
            <a:off x="2329873" y="1700944"/>
            <a:ext cx="1146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Cloud Mirrors</a:t>
            </a:r>
          </a:p>
        </p:txBody>
      </p:sp>
      <p:sp>
        <p:nvSpPr>
          <p:cNvPr id="68" name="Textfeld 126"/>
          <p:cNvSpPr txBox="1"/>
          <p:nvPr/>
        </p:nvSpPr>
        <p:spPr>
          <a:xfrm>
            <a:off x="5175171" y="3936481"/>
            <a:ext cx="229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+</a:t>
            </a:r>
          </a:p>
        </p:txBody>
      </p:sp>
      <p:grpSp>
        <p:nvGrpSpPr>
          <p:cNvPr id="69" name="Group 49"/>
          <p:cNvGrpSpPr/>
          <p:nvPr/>
        </p:nvGrpSpPr>
        <p:grpSpPr>
          <a:xfrm>
            <a:off x="2209070" y="2242739"/>
            <a:ext cx="230810" cy="154682"/>
            <a:chOff x="6235706" y="4922175"/>
            <a:chExt cx="268034" cy="268034"/>
          </a:xfrm>
        </p:grpSpPr>
        <p:sp>
          <p:nvSpPr>
            <p:cNvPr id="70" name="角丸四角形 21"/>
            <p:cNvSpPr/>
            <p:nvPr/>
          </p:nvSpPr>
          <p:spPr bwMode="auto">
            <a:xfrm>
              <a:off x="6235706" y="4922175"/>
              <a:ext cx="268034" cy="268034"/>
            </a:xfrm>
            <a:prstGeom prst="foldedCorner">
              <a:avLst>
                <a:gd name="adj" fmla="val 2019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270000" tIns="162000" rIns="0" bIns="27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ctr">
                <a:defRPr/>
              </a:pPr>
              <a:endParaRPr lang="en-US" altLang="ja-JP" sz="21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endParaRPr>
            </a:p>
          </p:txBody>
        </p:sp>
        <p:grpSp>
          <p:nvGrpSpPr>
            <p:cNvPr id="71" name="Group 51"/>
            <p:cNvGrpSpPr/>
            <p:nvPr/>
          </p:nvGrpSpPr>
          <p:grpSpPr>
            <a:xfrm>
              <a:off x="6287492" y="4971265"/>
              <a:ext cx="164464" cy="169854"/>
              <a:chOff x="3555853" y="2073413"/>
              <a:chExt cx="605287" cy="625127"/>
            </a:xfrm>
          </p:grpSpPr>
          <p:sp>
            <p:nvSpPr>
              <p:cNvPr id="72" name="Isosceles Triangle 52"/>
              <p:cNvSpPr/>
              <p:nvPr/>
            </p:nvSpPr>
            <p:spPr>
              <a:xfrm rot="1800000">
                <a:off x="3712972" y="2138741"/>
                <a:ext cx="448168" cy="386349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73" name="Oval 53"/>
              <p:cNvSpPr/>
              <p:nvPr/>
            </p:nvSpPr>
            <p:spPr>
              <a:xfrm rot="19800000">
                <a:off x="3944938" y="2073413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74" name="Oval 54"/>
              <p:cNvSpPr/>
              <p:nvPr/>
            </p:nvSpPr>
            <p:spPr>
              <a:xfrm rot="19800000">
                <a:off x="3555853" y="2297519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  <p:sp>
            <p:nvSpPr>
              <p:cNvPr id="75" name="Oval 55"/>
              <p:cNvSpPr/>
              <p:nvPr/>
            </p:nvSpPr>
            <p:spPr>
              <a:xfrm rot="1800000">
                <a:off x="3944938" y="2520647"/>
                <a:ext cx="177895" cy="1778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3300" dirty="0"/>
              </a:p>
            </p:txBody>
          </p:sp>
        </p:grpSp>
      </p:grpSp>
      <p:sp>
        <p:nvSpPr>
          <p:cNvPr id="80" name="Textfeld 126"/>
          <p:cNvSpPr txBox="1"/>
          <p:nvPr/>
        </p:nvSpPr>
        <p:spPr>
          <a:xfrm>
            <a:off x="3520803" y="4190487"/>
            <a:ext cx="1136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(</a:t>
            </a:r>
            <a:r>
              <a:rPr lang="en-US" sz="900" b="1" dirty="0">
                <a:solidFill>
                  <a:srgbClr val="4A7B7C"/>
                </a:solidFill>
              </a:rPr>
              <a:t>Thing Description</a:t>
            </a:r>
            <a:r>
              <a:rPr lang="en-US" sz="900" dirty="0"/>
              <a:t>,</a:t>
            </a:r>
            <a:br>
              <a:rPr lang="en-US" sz="900" dirty="0"/>
            </a:br>
            <a:r>
              <a:rPr lang="en-US" sz="900" b="1" dirty="0">
                <a:solidFill>
                  <a:srgbClr val="00B050"/>
                </a:solidFill>
              </a:rPr>
              <a:t>Binding Templates</a:t>
            </a:r>
            <a:r>
              <a:rPr lang="en-US" sz="900" dirty="0"/>
              <a:t>)</a:t>
            </a:r>
          </a:p>
        </p:txBody>
      </p:sp>
      <p:sp>
        <p:nvSpPr>
          <p:cNvPr id="81" name="Textfeld 162"/>
          <p:cNvSpPr txBox="1"/>
          <p:nvPr/>
        </p:nvSpPr>
        <p:spPr>
          <a:xfrm>
            <a:off x="4226573" y="2033286"/>
            <a:ext cx="9542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Remote access</a:t>
            </a:r>
          </a:p>
        </p:txBody>
      </p:sp>
      <p:sp>
        <p:nvSpPr>
          <p:cNvPr id="82" name="Textfeld 126"/>
          <p:cNvSpPr txBox="1"/>
          <p:nvPr/>
        </p:nvSpPr>
        <p:spPr>
          <a:xfrm>
            <a:off x="5281535" y="4227916"/>
            <a:ext cx="481011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" b="1" dirty="0">
                <a:latin typeface="Arial" panose="020B0604020202020204" pitchFamily="34" charset="0"/>
                <a:cs typeface="Arial" panose="020B0604020202020204" pitchFamily="34" charset="0"/>
              </a:rPr>
              <a:t>Thing</a:t>
            </a:r>
          </a:p>
        </p:txBody>
      </p:sp>
      <p:sp>
        <p:nvSpPr>
          <p:cNvPr id="85" name="Textfeld 84"/>
          <p:cNvSpPr txBox="1"/>
          <p:nvPr/>
        </p:nvSpPr>
        <p:spPr>
          <a:xfrm>
            <a:off x="5181320" y="4221292"/>
            <a:ext cx="2832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ym typeface="Symbol"/>
              </a:rPr>
              <a:t></a:t>
            </a:r>
            <a:endParaRPr lang="en-US" sz="900" b="1" dirty="0"/>
          </a:p>
        </p:txBody>
      </p:sp>
      <p:sp>
        <p:nvSpPr>
          <p:cNvPr id="87" name="角丸四角形 24"/>
          <p:cNvSpPr/>
          <p:nvPr/>
        </p:nvSpPr>
        <p:spPr bwMode="auto">
          <a:xfrm>
            <a:off x="5815843" y="2569387"/>
            <a:ext cx="919672" cy="8584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Binding Templates</a:t>
            </a:r>
          </a:p>
        </p:txBody>
      </p:sp>
      <p:sp>
        <p:nvSpPr>
          <p:cNvPr id="88" name="角丸四角形 24"/>
          <p:cNvSpPr/>
          <p:nvPr/>
        </p:nvSpPr>
        <p:spPr bwMode="auto">
          <a:xfrm>
            <a:off x="2540827" y="2569387"/>
            <a:ext cx="919672" cy="8584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Binding Templates</a:t>
            </a:r>
          </a:p>
        </p:txBody>
      </p:sp>
      <p:sp>
        <p:nvSpPr>
          <p:cNvPr id="89" name="角丸四角形 24"/>
          <p:cNvSpPr/>
          <p:nvPr/>
        </p:nvSpPr>
        <p:spPr bwMode="auto">
          <a:xfrm>
            <a:off x="2553178" y="4135438"/>
            <a:ext cx="919672" cy="858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de-DE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6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90" name="角丸四角形 21"/>
          <p:cNvSpPr/>
          <p:nvPr/>
        </p:nvSpPr>
        <p:spPr bwMode="auto">
          <a:xfrm>
            <a:off x="2553178" y="4014704"/>
            <a:ext cx="919672" cy="85849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Scripting API</a:t>
            </a:r>
          </a:p>
        </p:txBody>
      </p:sp>
      <p:sp>
        <p:nvSpPr>
          <p:cNvPr id="91" name="縦巻き 49"/>
          <p:cNvSpPr/>
          <p:nvPr/>
        </p:nvSpPr>
        <p:spPr bwMode="auto">
          <a:xfrm>
            <a:off x="2553178" y="3796434"/>
            <a:ext cx="919672" cy="85849"/>
          </a:xfrm>
          <a:prstGeom prst="verticalScroll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Application</a:t>
            </a:r>
          </a:p>
        </p:txBody>
      </p:sp>
      <p:sp>
        <p:nvSpPr>
          <p:cNvPr id="92" name="角丸四角形 24"/>
          <p:cNvSpPr/>
          <p:nvPr/>
        </p:nvSpPr>
        <p:spPr bwMode="auto">
          <a:xfrm>
            <a:off x="2553178" y="4250077"/>
            <a:ext cx="919672" cy="8584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Binding Templates</a:t>
            </a:r>
          </a:p>
        </p:txBody>
      </p:sp>
      <p:sp>
        <p:nvSpPr>
          <p:cNvPr id="93" name="角丸四角形 24"/>
          <p:cNvSpPr/>
          <p:nvPr/>
        </p:nvSpPr>
        <p:spPr bwMode="auto">
          <a:xfrm>
            <a:off x="6724675" y="4135571"/>
            <a:ext cx="919672" cy="858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de-DE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6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94" name="角丸四角形 21"/>
          <p:cNvSpPr/>
          <p:nvPr/>
        </p:nvSpPr>
        <p:spPr bwMode="auto">
          <a:xfrm>
            <a:off x="6724675" y="4008741"/>
            <a:ext cx="919672" cy="85849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Scripting API</a:t>
            </a:r>
          </a:p>
        </p:txBody>
      </p:sp>
      <p:sp>
        <p:nvSpPr>
          <p:cNvPr id="95" name="縦巻き 49"/>
          <p:cNvSpPr/>
          <p:nvPr/>
        </p:nvSpPr>
        <p:spPr bwMode="auto">
          <a:xfrm>
            <a:off x="6724675" y="3790471"/>
            <a:ext cx="919672" cy="85849"/>
          </a:xfrm>
          <a:prstGeom prst="verticalScroll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Application</a:t>
            </a:r>
          </a:p>
        </p:txBody>
      </p:sp>
      <p:sp>
        <p:nvSpPr>
          <p:cNvPr id="96" name="角丸四角形 24"/>
          <p:cNvSpPr/>
          <p:nvPr/>
        </p:nvSpPr>
        <p:spPr bwMode="auto">
          <a:xfrm>
            <a:off x="6724675" y="4244113"/>
            <a:ext cx="919672" cy="8584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fontAlgn="ctr">
              <a:defRPr/>
            </a:pPr>
            <a:r>
              <a:rPr lang="en-US" altLang="ja-JP" sz="6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Binding Templates</a:t>
            </a:r>
          </a:p>
        </p:txBody>
      </p:sp>
      <p:pic>
        <p:nvPicPr>
          <p:cNvPr id="18" name="図 16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509" y="4345361"/>
            <a:ext cx="1045735" cy="526602"/>
          </a:xfrm>
          <a:prstGeom prst="rect">
            <a:avLst/>
          </a:prstGeom>
        </p:spPr>
      </p:pic>
      <p:sp>
        <p:nvSpPr>
          <p:cNvPr id="97" name="Textfeld 162"/>
          <p:cNvSpPr txBox="1"/>
          <p:nvPr/>
        </p:nvSpPr>
        <p:spPr>
          <a:xfrm>
            <a:off x="4758422" y="4526789"/>
            <a:ext cx="17524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Powerful  </a:t>
            </a:r>
            <a:r>
              <a:rPr lang="en-US" sz="900" dirty="0" smtClean="0"/>
              <a:t>or constrained </a:t>
            </a:r>
            <a:r>
              <a:rPr lang="en-US" sz="900" dirty="0"/>
              <a:t>Things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6</a:t>
            </a:fld>
            <a:r>
              <a:rPr lang="en-US" smtClean="0"/>
              <a:t>/31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1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4 Key Components: W3C WoT Building Blocks</a:t>
            </a:r>
            <a:endParaRPr lang="en-US" dirty="0"/>
          </a:p>
        </p:txBody>
      </p:sp>
      <p:sp>
        <p:nvSpPr>
          <p:cNvPr id="8" name="角丸四角形 6"/>
          <p:cNvSpPr/>
          <p:nvPr/>
        </p:nvSpPr>
        <p:spPr bwMode="auto">
          <a:xfrm>
            <a:off x="6922252" y="1751952"/>
            <a:ext cx="1940810" cy="2760269"/>
          </a:xfrm>
          <a:prstGeom prst="roundRect">
            <a:avLst>
              <a:gd name="adj" fmla="val 6113"/>
            </a:avLst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50800" dir="2700000" rotWithShape="0">
              <a:srgbClr val="000000">
                <a:alpha val="30000"/>
              </a:srgbClr>
            </a:outerShdw>
          </a:effectLst>
          <a:extLst/>
        </p:spPr>
        <p:txBody>
          <a:bodyPr vert="horz" wrap="none" lIns="68580" tIns="27000" rIns="68580" bIns="54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ctr">
              <a:defRPr/>
            </a:pPr>
            <a:r>
              <a:rPr lang="en-US" altLang="ja-JP" sz="150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WoT Servient</a:t>
            </a:r>
            <a:endParaRPr lang="ja-JP" altLang="en-US" sz="1500" b="1" kern="0" dirty="0">
              <a:solidFill>
                <a:srgbClr val="000000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22" name="角丸四角形 21"/>
          <p:cNvSpPr/>
          <p:nvPr/>
        </p:nvSpPr>
        <p:spPr bwMode="auto">
          <a:xfrm>
            <a:off x="7006857" y="3276594"/>
            <a:ext cx="1761339" cy="322912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685800" fontAlgn="ctr">
              <a:defRPr/>
            </a:pPr>
            <a:r>
              <a:rPr lang="de-DE" altLang="ja-JP" sz="15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15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24" name="角丸四角形 21"/>
          <p:cNvSpPr/>
          <p:nvPr/>
        </p:nvSpPr>
        <p:spPr bwMode="auto">
          <a:xfrm>
            <a:off x="7006857" y="3687801"/>
            <a:ext cx="1761339" cy="322912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en-US" altLang="ja-JP" sz="15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Binding Templates</a:t>
            </a:r>
          </a:p>
        </p:txBody>
      </p:sp>
      <p:sp>
        <p:nvSpPr>
          <p:cNvPr id="28" name="角丸四角形 21"/>
          <p:cNvSpPr/>
          <p:nvPr/>
        </p:nvSpPr>
        <p:spPr bwMode="auto">
          <a:xfrm>
            <a:off x="7011988" y="2129994"/>
            <a:ext cx="1761339" cy="902683"/>
          </a:xfrm>
          <a:prstGeom prst="roundRect">
            <a:avLst/>
          </a:prstGeom>
          <a:solidFill>
            <a:srgbClr val="8EB4E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t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de-DE" altLang="ja-JP" sz="12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Runtime Environment</a:t>
            </a:r>
            <a:endParaRPr lang="ja-JP" altLang="en-US" sz="1200" kern="0" dirty="0"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9" name="角丸四角形 21"/>
          <p:cNvSpPr/>
          <p:nvPr/>
        </p:nvSpPr>
        <p:spPr bwMode="auto">
          <a:xfrm>
            <a:off x="7011988" y="2865387"/>
            <a:ext cx="1761339" cy="322912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de-DE" altLang="ja-JP" sz="15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Scripting API</a:t>
            </a:r>
            <a:endParaRPr lang="ja-JP" altLang="en-US" sz="1500" kern="0" dirty="0">
              <a:solidFill>
                <a:schemeClr val="bg1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10" name="縦巻き 49"/>
          <p:cNvSpPr/>
          <p:nvPr/>
        </p:nvSpPr>
        <p:spPr bwMode="auto">
          <a:xfrm>
            <a:off x="7092049" y="2460837"/>
            <a:ext cx="1601217" cy="316255"/>
          </a:xfrm>
          <a:prstGeom prst="verticalScroll">
            <a:avLst/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en-US" altLang="ja-JP" sz="12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 Script</a:t>
            </a:r>
            <a:endParaRPr lang="ja-JP" altLang="en-US" sz="1200" kern="0" dirty="0"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26" name="角丸四角形 21"/>
          <p:cNvSpPr/>
          <p:nvPr/>
        </p:nvSpPr>
        <p:spPr bwMode="auto">
          <a:xfrm>
            <a:off x="7011988" y="4099008"/>
            <a:ext cx="824960" cy="322912"/>
          </a:xfrm>
          <a:prstGeom prst="roundRect">
            <a:avLst/>
          </a:prstGeom>
          <a:solidFill>
            <a:srgbClr val="FF99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en-US" altLang="ja-JP" sz="15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Server</a:t>
            </a:r>
          </a:p>
        </p:txBody>
      </p:sp>
      <p:sp>
        <p:nvSpPr>
          <p:cNvPr id="27" name="角丸四角形 21"/>
          <p:cNvSpPr/>
          <p:nvPr/>
        </p:nvSpPr>
        <p:spPr bwMode="auto">
          <a:xfrm>
            <a:off x="7950875" y="4100011"/>
            <a:ext cx="824960" cy="322912"/>
          </a:xfrm>
          <a:prstGeom prst="roundRect">
            <a:avLst/>
          </a:prstGeom>
          <a:solidFill>
            <a:srgbClr val="FF99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lang="en-US" altLang="ja-JP" sz="1500" kern="0" dirty="0"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Client</a:t>
            </a:r>
          </a:p>
        </p:txBody>
      </p:sp>
      <p:sp>
        <p:nvSpPr>
          <p:cNvPr id="25" name="テキスト ボックス 39"/>
          <p:cNvSpPr txBox="1"/>
          <p:nvPr/>
        </p:nvSpPr>
        <p:spPr>
          <a:xfrm>
            <a:off x="201168" y="1624096"/>
            <a:ext cx="597867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solidFill>
                  <a:srgbClr val="005A9C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WoT Scripting API</a:t>
            </a:r>
            <a:r>
              <a:rPr lang="en-US" altLang="ja-JP" b="1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:</a:t>
            </a:r>
          </a:p>
          <a:p>
            <a:r>
              <a:rPr lang="en-US" altLang="ja-JP" sz="1050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A standardized API to simplify IoT application development and enable portable scripts across vendors and device, gateway, and cloud </a:t>
            </a:r>
            <a:r>
              <a:rPr lang="en-US" altLang="ja-JP" sz="1050" dirty="0" smtClean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platforms.</a:t>
            </a:r>
            <a:endParaRPr lang="en-US" altLang="ja-JP" sz="1050" dirty="0">
              <a:solidFill>
                <a:prstClr val="black"/>
              </a:solidFill>
              <a:latin typeface="Calibri" panose="020F0502020204030204" pitchFamily="34" charset="0"/>
              <a:ea typeface="HG明朝E" panose="02020909000000000000" pitchFamily="17" charset="-128"/>
            </a:endParaRPr>
          </a:p>
        </p:txBody>
      </p:sp>
      <p:sp>
        <p:nvSpPr>
          <p:cNvPr id="36" name="テキスト ボックス 41"/>
          <p:cNvSpPr txBox="1"/>
          <p:nvPr/>
        </p:nvSpPr>
        <p:spPr>
          <a:xfrm>
            <a:off x="201168" y="3280643"/>
            <a:ext cx="597867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 err="1">
                <a:solidFill>
                  <a:srgbClr val="00B050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WoT</a:t>
            </a:r>
            <a:r>
              <a:rPr lang="en-US" altLang="ja-JP" b="1" dirty="0">
                <a:solidFill>
                  <a:srgbClr val="00B050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 Binding Templates</a:t>
            </a:r>
            <a:r>
              <a:rPr lang="en-US" altLang="ja-JP" b="1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:</a:t>
            </a:r>
          </a:p>
          <a:p>
            <a:r>
              <a:rPr lang="en-US" altLang="ja-JP" sz="1050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The TD also describes the usage of protocols. A vanilla protocol stack can be configured at runtime to produce message that will be understood by the </a:t>
            </a:r>
            <a:r>
              <a:rPr lang="en-US" altLang="ja-JP" sz="1050" dirty="0" smtClean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targeted.</a:t>
            </a:r>
            <a:endParaRPr lang="en-US" altLang="ja-JP" sz="1050" dirty="0">
              <a:solidFill>
                <a:prstClr val="black"/>
              </a:solidFill>
              <a:latin typeface="Calibri" panose="020F0502020204030204" pitchFamily="34" charset="0"/>
              <a:ea typeface="HG明朝E" panose="02020909000000000000" pitchFamily="17" charset="-128"/>
            </a:endParaRPr>
          </a:p>
        </p:txBody>
      </p:sp>
      <p:sp>
        <p:nvSpPr>
          <p:cNvPr id="37" name="テキスト ボックス 43"/>
          <p:cNvSpPr txBox="1"/>
          <p:nvPr/>
        </p:nvSpPr>
        <p:spPr>
          <a:xfrm>
            <a:off x="201168" y="2425990"/>
            <a:ext cx="597867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solidFill>
                  <a:srgbClr val="4A7B7C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WoT Thing Description (TD)</a:t>
            </a:r>
            <a:r>
              <a:rPr lang="en-US" altLang="ja-JP" b="1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:</a:t>
            </a:r>
          </a:p>
          <a:p>
            <a:r>
              <a:rPr lang="en-US" altLang="ja-JP" sz="1050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Provides metadata of the interactions, data model, communication, as well as security mechanisms of the </a:t>
            </a:r>
            <a:r>
              <a:rPr lang="en-US" altLang="ja-JP" sz="1050" dirty="0" smtClean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Thing</a:t>
            </a:r>
            <a:endParaRPr lang="en-US" altLang="ja-JP" sz="1050" dirty="0">
              <a:solidFill>
                <a:prstClr val="black"/>
              </a:solidFill>
              <a:latin typeface="Calibri" panose="020F0502020204030204" pitchFamily="34" charset="0"/>
              <a:ea typeface="HG明朝E" panose="02020909000000000000" pitchFamily="17" charset="-128"/>
            </a:endParaRPr>
          </a:p>
        </p:txBody>
      </p:sp>
      <p:sp>
        <p:nvSpPr>
          <p:cNvPr id="40" name="テキスト ボックス 41"/>
          <p:cNvSpPr txBox="1"/>
          <p:nvPr/>
        </p:nvSpPr>
        <p:spPr>
          <a:xfrm>
            <a:off x="201167" y="4070238"/>
            <a:ext cx="597867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solidFill>
                  <a:srgbClr val="C00000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Security &amp; Privacy</a:t>
            </a:r>
            <a:r>
              <a:rPr lang="en-US" altLang="ja-JP" b="1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:</a:t>
            </a:r>
          </a:p>
          <a:p>
            <a:r>
              <a:rPr lang="en-US" altLang="ja-JP" sz="1050" dirty="0">
                <a:solidFill>
                  <a:prstClr val="black"/>
                </a:solidFill>
                <a:latin typeface="Calibri" panose="020F0502020204030204" pitchFamily="34" charset="0"/>
                <a:ea typeface="HG明朝E" panose="02020909000000000000" pitchFamily="17" charset="-128"/>
              </a:rPr>
              <a:t>W3C WoT does not invent new mechanisms, but ensures that all building blocks provide means to describe the security and privacy mechanisms used in a specific platform and provides adversary testing of Things.</a:t>
            </a:r>
          </a:p>
        </p:txBody>
      </p:sp>
      <p:grpSp>
        <p:nvGrpSpPr>
          <p:cNvPr id="30" name="Group 26"/>
          <p:cNvGrpSpPr/>
          <p:nvPr/>
        </p:nvGrpSpPr>
        <p:grpSpPr>
          <a:xfrm>
            <a:off x="6216681" y="3133243"/>
            <a:ext cx="621000" cy="621000"/>
            <a:chOff x="5453826" y="3452981"/>
            <a:chExt cx="828000" cy="828000"/>
          </a:xfrm>
        </p:grpSpPr>
        <p:sp>
          <p:nvSpPr>
            <p:cNvPr id="31" name="角丸四角形 21"/>
            <p:cNvSpPr/>
            <p:nvPr/>
          </p:nvSpPr>
          <p:spPr bwMode="auto">
            <a:xfrm>
              <a:off x="5453826" y="3452981"/>
              <a:ext cx="828000" cy="828000"/>
            </a:xfrm>
            <a:prstGeom prst="foldedCorner">
              <a:avLst>
                <a:gd name="adj" fmla="val 2019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216000" tIns="13500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ctr">
                <a:defRPr/>
              </a:pPr>
              <a:r>
                <a:rPr lang="de-DE" altLang="ja-JP" sz="1500" kern="0" dirty="0">
                  <a:solidFill>
                    <a:schemeClr val="bg1"/>
                  </a:solidFill>
                  <a:latin typeface="Arial" pitchFamily="34" charset="0"/>
                  <a:ea typeface="HG明朝E" panose="02020909000000000000" pitchFamily="17" charset="-128"/>
                  <a:cs typeface="Arial" pitchFamily="34" charset="0"/>
                </a:rPr>
                <a:t>TD</a:t>
              </a:r>
              <a:endParaRPr lang="ja-JP" altLang="en-US" sz="2100" kern="0" dirty="0">
                <a:solidFill>
                  <a:schemeClr val="bg1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endParaRPr>
            </a:p>
          </p:txBody>
        </p:sp>
        <p:grpSp>
          <p:nvGrpSpPr>
            <p:cNvPr id="32" name="Group 28"/>
            <p:cNvGrpSpPr/>
            <p:nvPr/>
          </p:nvGrpSpPr>
          <p:grpSpPr>
            <a:xfrm>
              <a:off x="5514367" y="3734159"/>
              <a:ext cx="282369" cy="291626"/>
              <a:chOff x="4042160" y="993559"/>
              <a:chExt cx="548293" cy="566272"/>
            </a:xfrm>
            <a:solidFill>
              <a:schemeClr val="bg1"/>
            </a:solidFill>
          </p:grpSpPr>
          <p:sp>
            <p:nvSpPr>
              <p:cNvPr id="33" name="Isosceles Triangle 29"/>
              <p:cNvSpPr/>
              <p:nvPr/>
            </p:nvSpPr>
            <p:spPr>
              <a:xfrm rot="1800000">
                <a:off x="4184483" y="1052736"/>
                <a:ext cx="405970" cy="349975"/>
              </a:xfrm>
              <a:prstGeom prst="triangl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de-CH" sz="3300"/>
              </a:p>
            </p:txBody>
          </p:sp>
          <p:sp>
            <p:nvSpPr>
              <p:cNvPr id="34" name="Oval 30"/>
              <p:cNvSpPr/>
              <p:nvPr/>
            </p:nvSpPr>
            <p:spPr>
              <a:xfrm rot="19800000">
                <a:off x="4394607" y="993559"/>
                <a:ext cx="161145" cy="16114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de-CH" sz="3300"/>
              </a:p>
            </p:txBody>
          </p:sp>
          <p:sp>
            <p:nvSpPr>
              <p:cNvPr id="43" name="Oval 31"/>
              <p:cNvSpPr/>
              <p:nvPr/>
            </p:nvSpPr>
            <p:spPr>
              <a:xfrm rot="19800000">
                <a:off x="4042160" y="1196566"/>
                <a:ext cx="161145" cy="16114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de-CH" sz="3300"/>
              </a:p>
            </p:txBody>
          </p:sp>
          <p:sp>
            <p:nvSpPr>
              <p:cNvPr id="44" name="Oval 32"/>
              <p:cNvSpPr/>
              <p:nvPr/>
            </p:nvSpPr>
            <p:spPr>
              <a:xfrm rot="1800000">
                <a:off x="4394610" y="1398686"/>
                <a:ext cx="161145" cy="16114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de-CH" sz="3300"/>
              </a:p>
            </p:txBody>
          </p: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0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WoT Thing Description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Thing, communication, and security metadata</a:t>
            </a:r>
          </a:p>
          <a:p>
            <a:r>
              <a:rPr lang="en-US" dirty="0">
                <a:hlinkClick r:id="rId2"/>
              </a:rPr>
              <a:t>https://w3c.github.io/wot-thing-description/</a:t>
            </a:r>
            <a:endParaRPr 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76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 Example</a:t>
            </a:r>
            <a:endParaRPr lang="en-US" dirty="0"/>
          </a:p>
        </p:txBody>
      </p:sp>
      <p:sp>
        <p:nvSpPr>
          <p:cNvPr id="5" name="Rectangle 3"/>
          <p:cNvSpPr/>
          <p:nvPr/>
        </p:nvSpPr>
        <p:spPr>
          <a:xfrm>
            <a:off x="1493658" y="1167594"/>
            <a:ext cx="6156684" cy="1468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</a:t>
            </a:r>
            <a:r>
              <a:rPr lang="de-DE" sz="1200" dirty="0" err="1">
                <a:solidFill>
                  <a:srgbClr val="FF9900"/>
                </a:solidFill>
                <a:latin typeface="Consolas"/>
              </a:rPr>
              <a:t>context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"http://w3c.github.io/wot/w3c-wot-td-context.jsonld"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"http://example.org/actuator#"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"Thing"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MyLEDThing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base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"coap://myled.example.com:5683/"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security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cat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4A7B7C"/>
                </a:solidFill>
                <a:latin typeface="Consolas"/>
              </a:rPr>
              <a:t>token:jwt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alg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4A7B7C"/>
                </a:solidFill>
                <a:latin typeface="Consolas"/>
              </a:rPr>
              <a:t>"HS256"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as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"https://authority-issuing.example.org"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"interactions"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"Property"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domain:onOffStatus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status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boolean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writable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true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pwr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"http://mytemp.example.com:8080/status"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domain:fadeIn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fadeIn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"http://mytemp.example.com:8080/in"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              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"Action"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domain:fadeOut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fadeOut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inputData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"integer"}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domain:unit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chemeClr val="accent2"/>
                </a:solidFill>
                <a:latin typeface="Consolas"/>
              </a:rPr>
              <a:t>domain:ms</a:t>
            </a:r>
            <a:r>
              <a:rPr lang="de-DE" sz="1200" dirty="0">
                <a:solidFill>
                  <a:schemeClr val="accent2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"http://mytemp.example.com:8080/out"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json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FF9900"/>
                </a:solidFill>
                <a:latin typeface="Consolas"/>
              </a:rPr>
              <a:t>"@type"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"Event"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chemeClr val="accent2"/>
                </a:solidFill>
                <a:latin typeface="Consolas"/>
              </a:rPr>
              <a:t>domain:alert</a:t>
            </a:r>
            <a:r>
              <a:rPr lang="de-DE" sz="1200" b="1" dirty="0">
                <a:solidFill>
                  <a:schemeClr val="accent2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],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name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criticalCondition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outputData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{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valueType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{"type": "</a:t>
            </a:r>
            <a:r>
              <a:rPr lang="de-DE" sz="1200" dirty="0" err="1">
                <a:solidFill>
                  <a:srgbClr val="FF0066"/>
                </a:solidFill>
                <a:latin typeface="Consolas"/>
              </a:rPr>
              <a:t>string</a:t>
            </a:r>
            <a:r>
              <a:rPr lang="de-DE" sz="1200" dirty="0">
                <a:solidFill>
                  <a:srgbClr val="FF0066"/>
                </a:solidFill>
                <a:latin typeface="Consolas"/>
              </a:rPr>
              <a:t>"}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},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"links"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[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{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b="1" dirty="0" err="1">
                <a:solidFill>
                  <a:srgbClr val="4A7B7C"/>
                </a:solidFill>
                <a:latin typeface="Consolas"/>
              </a:rPr>
              <a:t>href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ev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  </a:t>
            </a:r>
            <a:r>
              <a:rPr lang="de-DE" sz="1200" b="1" dirty="0">
                <a:solidFill>
                  <a:srgbClr val="4A7B7C"/>
                </a:solidFill>
                <a:latin typeface="Consolas"/>
              </a:rPr>
              <a:t>"mediaType"</a:t>
            </a:r>
            <a:r>
              <a:rPr lang="de-DE" sz="1200" dirty="0">
                <a:solidFill>
                  <a:srgbClr val="000000"/>
                </a:solidFill>
                <a:latin typeface="Consolas"/>
              </a:rPr>
              <a:t>: 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application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/</a:t>
            </a:r>
            <a:r>
              <a:rPr lang="de-DE" sz="1200" dirty="0" err="1">
                <a:solidFill>
                  <a:srgbClr val="0000FF"/>
                </a:solidFill>
                <a:latin typeface="Consolas"/>
              </a:rPr>
              <a:t>exi</a:t>
            </a:r>
            <a:r>
              <a:rPr lang="de-DE" sz="1200" dirty="0">
                <a:solidFill>
                  <a:srgbClr val="0000FF"/>
                </a:solidFill>
                <a:latin typeface="Consolas"/>
              </a:rPr>
              <a:t>"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  ]  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  }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  ]</a:t>
            </a:r>
          </a:p>
          <a:p>
            <a:r>
              <a:rPr lang="de-DE" sz="1200" dirty="0">
                <a:solidFill>
                  <a:srgbClr val="000000"/>
                </a:solidFill>
                <a:latin typeface="Consolas"/>
              </a:rPr>
              <a:t>}</a:t>
            </a:r>
            <a:endParaRPr lang="de-CH" sz="12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Wolkenförmige Legende 3"/>
          <p:cNvSpPr/>
          <p:nvPr/>
        </p:nvSpPr>
        <p:spPr>
          <a:xfrm>
            <a:off x="1763688" y="500471"/>
            <a:ext cx="1242138" cy="648072"/>
          </a:xfrm>
          <a:prstGeom prst="cloudCallout">
            <a:avLst>
              <a:gd name="adj1" fmla="val -15913"/>
              <a:gd name="adj2" fmla="val 82407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sz="1350" dirty="0"/>
              <a:t>JSON-LD</a:t>
            </a:r>
            <a:br>
              <a:rPr lang="de-DE" sz="1350" dirty="0"/>
            </a:br>
            <a:r>
              <a:rPr lang="de-DE" sz="1350" dirty="0"/>
              <a:t>(</a:t>
            </a:r>
            <a:r>
              <a:rPr lang="de-DE" sz="1350" dirty="0" err="1"/>
              <a:t>Linked</a:t>
            </a:r>
            <a:r>
              <a:rPr lang="de-DE" sz="1350" dirty="0"/>
              <a:t> Data)</a:t>
            </a:r>
          </a:p>
        </p:txBody>
      </p:sp>
      <p:sp>
        <p:nvSpPr>
          <p:cNvPr id="6" name="Wolkenförmige Legende 5"/>
          <p:cNvSpPr/>
          <p:nvPr/>
        </p:nvSpPr>
        <p:spPr>
          <a:xfrm>
            <a:off x="5826839" y="1923678"/>
            <a:ext cx="1512168" cy="648072"/>
          </a:xfrm>
          <a:prstGeom prst="cloudCallout">
            <a:avLst>
              <a:gd name="adj1" fmla="val -64018"/>
              <a:gd name="adj2" fmla="val -4751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9000" rIns="27000" rtlCol="0" anchor="ctr"/>
          <a:lstStyle/>
          <a:p>
            <a:pPr algn="ctr"/>
            <a:r>
              <a:rPr lang="de-DE" sz="1350" dirty="0" err="1"/>
              <a:t>domain-specific</a:t>
            </a:r>
            <a:r>
              <a:rPr lang="de-DE" sz="1350" dirty="0"/>
              <a:t/>
            </a:r>
            <a:br>
              <a:rPr lang="de-DE" sz="1350" dirty="0"/>
            </a:br>
            <a:r>
              <a:rPr lang="de-DE" sz="1350" dirty="0" err="1"/>
              <a:t>vocabulary</a:t>
            </a:r>
            <a:endParaRPr lang="de-DE" sz="1350" dirty="0"/>
          </a:p>
        </p:txBody>
      </p:sp>
      <p:sp>
        <p:nvSpPr>
          <p:cNvPr id="7" name="Wolkenförmige Legende 6"/>
          <p:cNvSpPr/>
          <p:nvPr/>
        </p:nvSpPr>
        <p:spPr>
          <a:xfrm>
            <a:off x="5976156" y="3543858"/>
            <a:ext cx="1512168" cy="648072"/>
          </a:xfrm>
          <a:prstGeom prst="cloudCallout">
            <a:avLst>
              <a:gd name="adj1" fmla="val -50547"/>
              <a:gd name="adj2" fmla="val 63547"/>
            </a:avLst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sz="1350" dirty="0"/>
              <a:t>JSON Schema</a:t>
            </a:r>
          </a:p>
        </p:txBody>
      </p:sp>
      <p:sp>
        <p:nvSpPr>
          <p:cNvPr id="8" name="Wolkenförmige Legende 7"/>
          <p:cNvSpPr/>
          <p:nvPr/>
        </p:nvSpPr>
        <p:spPr>
          <a:xfrm>
            <a:off x="6111015" y="554477"/>
            <a:ext cx="1431315" cy="756084"/>
          </a:xfrm>
          <a:prstGeom prst="cloudCallout">
            <a:avLst>
              <a:gd name="adj1" fmla="val -43792"/>
              <a:gd name="adj2" fmla="val 79264"/>
            </a:avLst>
          </a:prstGeom>
          <a:solidFill>
            <a:srgbClr val="4A7B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rIns="27000" rtlCol="0" anchor="ctr"/>
          <a:lstStyle/>
          <a:p>
            <a:pPr algn="ctr"/>
            <a:r>
              <a:rPr lang="de-DE" sz="1350" dirty="0"/>
              <a:t>W3C WoT TD</a:t>
            </a:r>
            <a:br>
              <a:rPr lang="de-DE" sz="1350" dirty="0"/>
            </a:br>
            <a:r>
              <a:rPr lang="de-DE" sz="1350" dirty="0" err="1"/>
              <a:t>vocabulary</a:t>
            </a:r>
            <a:endParaRPr lang="de-DE" sz="135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F339-C289-BD4E-BE3A-0EFF8D97C3C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9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85185E-6 L 0 -0.6953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7 L 0 -0.73634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4" grpId="0" animBg="1"/>
      <p:bldP spid="6" grpId="0" animBg="1"/>
      <p:bldP spid="7" grpId="0" animBg="1"/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po">
  <a:themeElements>
    <a:clrScheme name="Custom 4">
      <a:dk1>
        <a:sysClr val="windowText" lastClr="000000"/>
      </a:dk1>
      <a:lt1>
        <a:sysClr val="window" lastClr="FFFFFF"/>
      </a:lt1>
      <a:dk2>
        <a:srgbClr val="263B86"/>
      </a:dk2>
      <a:lt2>
        <a:srgbClr val="76B6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2150D2"/>
      </a:hlink>
      <a:folHlink>
        <a:srgbClr val="D0B9F8"/>
      </a:folHlink>
    </a:clrScheme>
    <a:fontScheme name="Expo">
      <a:majorFont>
        <a:latin typeface="Calibri"/>
        <a:ea typeface=""/>
        <a:cs typeface=""/>
        <a:font script="Jpan" typeface="ＭＳ ゴシック"/>
      </a:majorFont>
      <a:minorFont>
        <a:latin typeface="Calibri"/>
        <a:ea typeface=""/>
        <a:cs typeface=""/>
        <a:font script="Jpan" typeface="ＭＳ ゴシック"/>
      </a:minorFont>
    </a:fontScheme>
    <a:fmtScheme name="Expo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3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93000"/>
                <a:satMod val="130000"/>
              </a:schemeClr>
            </a:gs>
            <a:gs pos="60000">
              <a:schemeClr val="phClr">
                <a:tint val="80000"/>
                <a:shade val="93000"/>
                <a:satMod val="130000"/>
              </a:schemeClr>
            </a:gs>
            <a:gs pos="100000">
              <a:schemeClr val="phClr">
                <a:tint val="50000"/>
                <a:shade val="94000"/>
                <a:alpha val="100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34925" cap="flat" cmpd="sng" algn="ctr"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0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8600000" scaled="0"/>
          </a:gra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C0C0C0">
                <a:alpha val="75000"/>
              </a:srgbClr>
            </a:innerShdw>
            <a:outerShdw blurRad="63500" dist="38100" dir="5400000" sx="105000" sy="105000" algn="br" rotWithShape="0">
              <a:srgbClr val="000000">
                <a:alpha val="30000"/>
              </a:srgbClr>
            </a:outerShdw>
          </a:effectLst>
        </a:effectStyle>
        <a:effectStyle>
          <a:effectLst>
            <a:innerShdw blurRad="50800" dist="25400" dir="16200000">
              <a:srgbClr val="C0C0C0">
                <a:alpha val="75000"/>
              </a:srgbClr>
            </a:innerShdw>
            <a:reflection blurRad="63500" stA="40000" endPos="50000" dist="127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52677</TotalTime>
  <Words>2755</Words>
  <Application>Microsoft Office PowerPoint</Application>
  <PresentationFormat>全屏显示(16:9)</PresentationFormat>
  <Paragraphs>582</Paragraphs>
  <Slides>29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6" baseType="lpstr">
      <vt:lpstr>FrutigerNext LT BlackCn</vt:lpstr>
      <vt:lpstr>Gill Sans MT</vt:lpstr>
      <vt:lpstr>Hack</vt:lpstr>
      <vt:lpstr>HG明朝E</vt:lpstr>
      <vt:lpstr>ＭＳ ゴシック</vt:lpstr>
      <vt:lpstr>MS PGothic</vt:lpstr>
      <vt:lpstr>MS PGothic</vt:lpstr>
      <vt:lpstr>Proxima Nova Alt Condensed</vt:lpstr>
      <vt:lpstr>宋体</vt:lpstr>
      <vt:lpstr>Arial</vt:lpstr>
      <vt:lpstr>Calibri</vt:lpstr>
      <vt:lpstr>Consolas</vt:lpstr>
      <vt:lpstr>Helvetica</vt:lpstr>
      <vt:lpstr>Symbol</vt:lpstr>
      <vt:lpstr>Times New Roman</vt:lpstr>
      <vt:lpstr>Wingdings</vt:lpstr>
      <vt:lpstr>Expo</vt:lpstr>
      <vt:lpstr>W3C WoT in a nutshell </vt:lpstr>
      <vt:lpstr>PowerPoint 演示文稿</vt:lpstr>
      <vt:lpstr>W3C WoT Mission</vt:lpstr>
      <vt:lpstr>The Role of W3C in IoT/WoT – Play to the Strengths </vt:lpstr>
      <vt:lpstr>Semantic Metadata is the Key</vt:lpstr>
      <vt:lpstr>W3C WoT Framework</vt:lpstr>
      <vt:lpstr>4 Key Components: W3C WoT Building Blocks</vt:lpstr>
      <vt:lpstr>WoT Thing Description</vt:lpstr>
      <vt:lpstr>TD Example</vt:lpstr>
      <vt:lpstr>PowerPoint 演示文稿</vt:lpstr>
      <vt:lpstr>PowerPoint 演示文稿</vt:lpstr>
      <vt:lpstr>WoT Thing Description</vt:lpstr>
      <vt:lpstr>WoT Scripting API</vt:lpstr>
      <vt:lpstr>Script Example (Expose Thing)</vt:lpstr>
      <vt:lpstr>Script Example (Consume Thing)</vt:lpstr>
      <vt:lpstr>WoT Scripting API</vt:lpstr>
      <vt:lpstr>W3C WoT work organiztion</vt:lpstr>
      <vt:lpstr>W3C WoT</vt:lpstr>
      <vt:lpstr>W3C WoT Task Forces</vt:lpstr>
      <vt:lpstr>W3C WoT Liaisons</vt:lpstr>
      <vt:lpstr>WG Roadmap</vt:lpstr>
      <vt:lpstr>W3C WoT Online Resources</vt:lpstr>
      <vt:lpstr>Web of Things Participants</vt:lpstr>
      <vt:lpstr>oneM2M-WoT Interworking</vt:lpstr>
      <vt:lpstr>Interworking: WoToneM2M</vt:lpstr>
      <vt:lpstr>Interworking: oneM2MWoT</vt:lpstr>
      <vt:lpstr>oneM2M HAIM vs. WoT</vt:lpstr>
      <vt:lpstr>oneM2M general Resource Model vs. WoT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Valerie Chang</dc:creator>
  <cp:lastModifiedBy>Yongjing Zhang</cp:lastModifiedBy>
  <cp:revision>4201</cp:revision>
  <cp:lastPrinted>2017-02-22T00:53:02Z</cp:lastPrinted>
  <dcterms:created xsi:type="dcterms:W3CDTF">2016-02-19T12:53:30Z</dcterms:created>
  <dcterms:modified xsi:type="dcterms:W3CDTF">2017-05-15T07:23:28Z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(2)91T/z6ku2xZD5VkIXY6DM6amwP2dJ3zI5cR4ply0TB3Nie3UNVtLWaazQXbQ4YiMqNOsSuAU
itevJA1JZwPxzMlNCGOiYp/VTCOg/PJcOz0lhIJ9BRLhIpVjoVRxOD/XrY0Owcf1IJEQRHk9
ccmR9HSo1XwzGFAUdqDl57TuP/zh72KfowSDLKOxh//qNO4J2FHb/WUPid6c2UxregEo2UvE
reX4HSr4fpcUuxlB3n</vt:lpwstr>
  </property>
  <property fmtid="{D5CDD505-2E9C-101B-9397-08002B2CF9AE}" pid="3" name="_2015_ms_pID_7253431">
    <vt:lpwstr>IfyWYaEtRzQ+qREg0DcePpe/iGGVXawkpzb1OUvivwgqBqxVcK0a7S
uE3et4r69yGh4O4jcmC0vBDIuf3b53p4i9/glU0eAls+ItLp94eSTuNICUX2DkGqQ0JsLM22
R6brS0kN43h6uFQ09soq1kCsxS90xFYFQFc46kFHDMOXsw==</vt:lpwstr>
  </property>
</Properties>
</file>